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8" r:id="rId3"/>
    <p:sldId id="272" r:id="rId4"/>
    <p:sldId id="257" r:id="rId5"/>
    <p:sldId id="260" r:id="rId6"/>
    <p:sldId id="266" r:id="rId7"/>
    <p:sldId id="270" r:id="rId8"/>
    <p:sldId id="262" r:id="rId9"/>
    <p:sldId id="259" r:id="rId10"/>
    <p:sldId id="265" r:id="rId11"/>
    <p:sldId id="271" r:id="rId12"/>
    <p:sldId id="273"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ta Fe County" initials="SFC" lastIdx="13" clrIdx="0">
    <p:extLst>
      <p:ext uri="{19B8F6BF-5375-455C-9EA6-DF929625EA0E}">
        <p15:presenceInfo xmlns:p15="http://schemas.microsoft.com/office/powerpoint/2012/main" userId="Santa Fe Count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2F2DA2-F1CA-4941-82D9-91BB15FE3E99}" v="172" dt="2024-03-14T22:09:41.1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p:cViewPr varScale="1">
        <p:scale>
          <a:sx n="110" d="100"/>
          <a:sy n="110" d="100"/>
        </p:scale>
        <p:origin x="552"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lly Moeller" userId="d62ac9cedf99f9c6" providerId="LiveId" clId="{932F2DA2-F1CA-4941-82D9-91BB15FE3E99}"/>
    <pc:docChg chg="custSel delSld modSld">
      <pc:chgData name="Shelly Moeller" userId="d62ac9cedf99f9c6" providerId="LiveId" clId="{932F2DA2-F1CA-4941-82D9-91BB15FE3E99}" dt="2024-03-14T22:09:41.112" v="618" actId="20577"/>
      <pc:docMkLst>
        <pc:docMk/>
      </pc:docMkLst>
      <pc:sldChg chg="delCm">
        <pc:chgData name="Shelly Moeller" userId="d62ac9cedf99f9c6" providerId="LiveId" clId="{932F2DA2-F1CA-4941-82D9-91BB15FE3E99}" dt="2024-03-14T20:31:05.504" v="0" actId="1592"/>
        <pc:sldMkLst>
          <pc:docMk/>
          <pc:sldMk cId="3271915411" sldId="256"/>
        </pc:sldMkLst>
      </pc:sldChg>
      <pc:sldChg chg="modSp mod modAnim">
        <pc:chgData name="Shelly Moeller" userId="d62ac9cedf99f9c6" providerId="LiveId" clId="{932F2DA2-F1CA-4941-82D9-91BB15FE3E99}" dt="2024-03-14T22:09:41.112" v="618" actId="20577"/>
        <pc:sldMkLst>
          <pc:docMk/>
          <pc:sldMk cId="1897353493" sldId="257"/>
        </pc:sldMkLst>
        <pc:spChg chg="mod">
          <ac:chgData name="Shelly Moeller" userId="d62ac9cedf99f9c6" providerId="LiveId" clId="{932F2DA2-F1CA-4941-82D9-91BB15FE3E99}" dt="2024-03-14T22:04:05.425" v="462" actId="20577"/>
          <ac:spMkLst>
            <pc:docMk/>
            <pc:sldMk cId="1897353493" sldId="257"/>
            <ac:spMk id="2" creationId="{DD0236F4-4B77-7EF2-ED3B-E4308B31E892}"/>
          </ac:spMkLst>
        </pc:spChg>
        <pc:spChg chg="mod">
          <ac:chgData name="Shelly Moeller" userId="d62ac9cedf99f9c6" providerId="LiveId" clId="{932F2DA2-F1CA-4941-82D9-91BB15FE3E99}" dt="2024-03-14T22:09:41.112" v="618" actId="20577"/>
          <ac:spMkLst>
            <pc:docMk/>
            <pc:sldMk cId="1897353493" sldId="257"/>
            <ac:spMk id="3" creationId="{CDAE5024-1077-07F6-E416-007B8759AEB3}"/>
          </ac:spMkLst>
        </pc:spChg>
      </pc:sldChg>
      <pc:sldChg chg="modSp mod modAnim delCm">
        <pc:chgData name="Shelly Moeller" userId="d62ac9cedf99f9c6" providerId="LiveId" clId="{932F2DA2-F1CA-4941-82D9-91BB15FE3E99}" dt="2024-03-14T22:06:36.711" v="495"/>
        <pc:sldMkLst>
          <pc:docMk/>
          <pc:sldMk cId="4049434636" sldId="259"/>
        </pc:sldMkLst>
        <pc:spChg chg="mod">
          <ac:chgData name="Shelly Moeller" userId="d62ac9cedf99f9c6" providerId="LiveId" clId="{932F2DA2-F1CA-4941-82D9-91BB15FE3E99}" dt="2024-03-14T21:52:09.899" v="224" actId="1076"/>
          <ac:spMkLst>
            <pc:docMk/>
            <pc:sldMk cId="4049434636" sldId="259"/>
            <ac:spMk id="3" creationId="{3246F551-8E6F-F46D-A13D-A957F7779AC6}"/>
          </ac:spMkLst>
        </pc:spChg>
        <pc:spChg chg="mod">
          <ac:chgData name="Shelly Moeller" userId="d62ac9cedf99f9c6" providerId="LiveId" clId="{932F2DA2-F1CA-4941-82D9-91BB15FE3E99}" dt="2024-03-14T21:13:14.989" v="19" actId="1076"/>
          <ac:spMkLst>
            <pc:docMk/>
            <pc:sldMk cId="4049434636" sldId="259"/>
            <ac:spMk id="7" creationId="{F7B6D65C-14FB-3527-A7CD-EC05A6A18CC8}"/>
          </ac:spMkLst>
        </pc:spChg>
      </pc:sldChg>
      <pc:sldChg chg="modSp mod modAnim">
        <pc:chgData name="Shelly Moeller" userId="d62ac9cedf99f9c6" providerId="LiveId" clId="{932F2DA2-F1CA-4941-82D9-91BB15FE3E99}" dt="2024-03-14T22:05:25.289" v="486"/>
        <pc:sldMkLst>
          <pc:docMk/>
          <pc:sldMk cId="1521381236" sldId="260"/>
        </pc:sldMkLst>
        <pc:spChg chg="mod">
          <ac:chgData name="Shelly Moeller" userId="d62ac9cedf99f9c6" providerId="LiveId" clId="{932F2DA2-F1CA-4941-82D9-91BB15FE3E99}" dt="2024-03-14T22:04:36.423" v="476" actId="20577"/>
          <ac:spMkLst>
            <pc:docMk/>
            <pc:sldMk cId="1521381236" sldId="260"/>
            <ac:spMk id="3" creationId="{5FB36AAE-B82D-F850-B3D0-A5BB25EA25D4}"/>
          </ac:spMkLst>
        </pc:spChg>
      </pc:sldChg>
      <pc:sldChg chg="delSp modSp mod modAnim delCm">
        <pc:chgData name="Shelly Moeller" userId="d62ac9cedf99f9c6" providerId="LiveId" clId="{932F2DA2-F1CA-4941-82D9-91BB15FE3E99}" dt="2024-03-14T22:06:07.793" v="491"/>
        <pc:sldMkLst>
          <pc:docMk/>
          <pc:sldMk cId="2954494922" sldId="262"/>
        </pc:sldMkLst>
        <pc:spChg chg="mod">
          <ac:chgData name="Shelly Moeller" userId="d62ac9cedf99f9c6" providerId="LiveId" clId="{932F2DA2-F1CA-4941-82D9-91BB15FE3E99}" dt="2024-03-14T21:44:35.450" v="94" actId="1076"/>
          <ac:spMkLst>
            <pc:docMk/>
            <pc:sldMk cId="2954494922" sldId="262"/>
            <ac:spMk id="2" creationId="{B890EFD5-32AD-F979-4875-BFBD6647B82F}"/>
          </ac:spMkLst>
        </pc:spChg>
        <pc:spChg chg="mod">
          <ac:chgData name="Shelly Moeller" userId="d62ac9cedf99f9c6" providerId="LiveId" clId="{932F2DA2-F1CA-4941-82D9-91BB15FE3E99}" dt="2024-03-14T21:46:48.681" v="124" actId="20577"/>
          <ac:spMkLst>
            <pc:docMk/>
            <pc:sldMk cId="2954494922" sldId="262"/>
            <ac:spMk id="9" creationId="{BB02F9DE-65D3-CD60-3616-B097EFE4D0EC}"/>
          </ac:spMkLst>
        </pc:spChg>
        <pc:picChg chg="del">
          <ac:chgData name="Shelly Moeller" userId="d62ac9cedf99f9c6" providerId="LiveId" clId="{932F2DA2-F1CA-4941-82D9-91BB15FE3E99}" dt="2024-03-14T21:40:07.576" v="68" actId="478"/>
          <ac:picMkLst>
            <pc:docMk/>
            <pc:sldMk cId="2954494922" sldId="262"/>
            <ac:picMk id="12" creationId="{46D9D104-D686-265A-CA96-93A3CF39F6B7}"/>
          </ac:picMkLst>
        </pc:picChg>
      </pc:sldChg>
      <pc:sldChg chg="modSp mod modAnim">
        <pc:chgData name="Shelly Moeller" userId="d62ac9cedf99f9c6" providerId="LiveId" clId="{932F2DA2-F1CA-4941-82D9-91BB15FE3E99}" dt="2024-03-14T22:06:42.936" v="496"/>
        <pc:sldMkLst>
          <pc:docMk/>
          <pc:sldMk cId="3364438916" sldId="265"/>
        </pc:sldMkLst>
        <pc:spChg chg="mod">
          <ac:chgData name="Shelly Moeller" userId="d62ac9cedf99f9c6" providerId="LiveId" clId="{932F2DA2-F1CA-4941-82D9-91BB15FE3E99}" dt="2024-03-14T22:00:43.669" v="460" actId="1076"/>
          <ac:spMkLst>
            <pc:docMk/>
            <pc:sldMk cId="3364438916" sldId="265"/>
            <ac:spMk id="3" creationId="{3246F551-8E6F-F46D-A13D-A957F7779AC6}"/>
          </ac:spMkLst>
        </pc:spChg>
        <pc:spChg chg="mod">
          <ac:chgData name="Shelly Moeller" userId="d62ac9cedf99f9c6" providerId="LiveId" clId="{932F2DA2-F1CA-4941-82D9-91BB15FE3E99}" dt="2024-03-14T21:59:22.224" v="447" actId="1076"/>
          <ac:spMkLst>
            <pc:docMk/>
            <pc:sldMk cId="3364438916" sldId="265"/>
            <ac:spMk id="5" creationId="{DE32C5D6-05F1-B671-A3E7-4FAC57BEEA81}"/>
          </ac:spMkLst>
        </pc:spChg>
        <pc:picChg chg="mod">
          <ac:chgData name="Shelly Moeller" userId="d62ac9cedf99f9c6" providerId="LiveId" clId="{932F2DA2-F1CA-4941-82D9-91BB15FE3E99}" dt="2024-03-14T22:00:47.364" v="461" actId="14100"/>
          <ac:picMkLst>
            <pc:docMk/>
            <pc:sldMk cId="3364438916" sldId="265"/>
            <ac:picMk id="10" creationId="{EAE6506C-EF38-8F77-2DD2-96B139231DD4}"/>
          </ac:picMkLst>
        </pc:picChg>
      </pc:sldChg>
      <pc:sldChg chg="modSp mod modAnim">
        <pc:chgData name="Shelly Moeller" userId="d62ac9cedf99f9c6" providerId="LiveId" clId="{932F2DA2-F1CA-4941-82D9-91BB15FE3E99}" dt="2024-03-14T22:05:40.790" v="488"/>
        <pc:sldMkLst>
          <pc:docMk/>
          <pc:sldMk cId="2586804264" sldId="266"/>
        </pc:sldMkLst>
        <pc:spChg chg="mod">
          <ac:chgData name="Shelly Moeller" userId="d62ac9cedf99f9c6" providerId="LiveId" clId="{932F2DA2-F1CA-4941-82D9-91BB15FE3E99}" dt="2024-03-14T21:43:14.839" v="93" actId="20577"/>
          <ac:spMkLst>
            <pc:docMk/>
            <pc:sldMk cId="2586804264" sldId="266"/>
            <ac:spMk id="3" creationId="{90D47D1D-B740-8E45-71D3-78C234492A8D}"/>
          </ac:spMkLst>
        </pc:spChg>
      </pc:sldChg>
      <pc:sldChg chg="modSp mod delCm">
        <pc:chgData name="Shelly Moeller" userId="d62ac9cedf99f9c6" providerId="LiveId" clId="{932F2DA2-F1CA-4941-82D9-91BB15FE3E99}" dt="2024-03-14T20:31:50.186" v="14" actId="1592"/>
        <pc:sldMkLst>
          <pc:docMk/>
          <pc:sldMk cId="484689078" sldId="268"/>
        </pc:sldMkLst>
        <pc:spChg chg="mod">
          <ac:chgData name="Shelly Moeller" userId="d62ac9cedf99f9c6" providerId="LiveId" clId="{932F2DA2-F1CA-4941-82D9-91BB15FE3E99}" dt="2024-03-14T20:31:41.508" v="13" actId="20577"/>
          <ac:spMkLst>
            <pc:docMk/>
            <pc:sldMk cId="484689078" sldId="268"/>
            <ac:spMk id="3" creationId="{A5013730-52EF-9BBF-468B-323D9EEEDB2F}"/>
          </ac:spMkLst>
        </pc:spChg>
      </pc:sldChg>
      <pc:sldChg chg="del delCm">
        <pc:chgData name="Shelly Moeller" userId="d62ac9cedf99f9c6" providerId="LiveId" clId="{932F2DA2-F1CA-4941-82D9-91BB15FE3E99}" dt="2024-03-14T21:37:05.707" v="42" actId="47"/>
        <pc:sldMkLst>
          <pc:docMk/>
          <pc:sldMk cId="2066444687" sldId="269"/>
        </pc:sldMkLst>
      </pc:sldChg>
      <pc:sldChg chg="modSp mod modAnim">
        <pc:chgData name="Shelly Moeller" userId="d62ac9cedf99f9c6" providerId="LiveId" clId="{932F2DA2-F1CA-4941-82D9-91BB15FE3E99}" dt="2024-03-14T22:05:55.124" v="489"/>
        <pc:sldMkLst>
          <pc:docMk/>
          <pc:sldMk cId="2373685357" sldId="270"/>
        </pc:sldMkLst>
        <pc:spChg chg="mod">
          <ac:chgData name="Shelly Moeller" userId="d62ac9cedf99f9c6" providerId="LiveId" clId="{932F2DA2-F1CA-4941-82D9-91BB15FE3E99}" dt="2024-03-14T21:40:00.382" v="67" actId="20577"/>
          <ac:spMkLst>
            <pc:docMk/>
            <pc:sldMk cId="2373685357" sldId="270"/>
            <ac:spMk id="3" creationId="{01D0B77A-A712-E15A-1E3A-A0CFA76F1E60}"/>
          </ac:spMkLst>
        </pc:spChg>
        <pc:picChg chg="mod">
          <ac:chgData name="Shelly Moeller" userId="d62ac9cedf99f9c6" providerId="LiveId" clId="{932F2DA2-F1CA-4941-82D9-91BB15FE3E99}" dt="2024-03-14T21:39:15.187" v="56" actId="1076"/>
          <ac:picMkLst>
            <pc:docMk/>
            <pc:sldMk cId="2373685357" sldId="270"/>
            <ac:picMk id="4" creationId="{C203432B-293C-60C4-38CA-9F526BB89716}"/>
          </ac:picMkLst>
        </pc:picChg>
        <pc:picChg chg="mod">
          <ac:chgData name="Shelly Moeller" userId="d62ac9cedf99f9c6" providerId="LiveId" clId="{932F2DA2-F1CA-4941-82D9-91BB15FE3E99}" dt="2024-03-14T21:39:52.085" v="66" actId="14861"/>
          <ac:picMkLst>
            <pc:docMk/>
            <pc:sldMk cId="2373685357" sldId="270"/>
            <ac:picMk id="5" creationId="{D45281E6-92D7-FE48-1C08-B8958343D033}"/>
          </ac:picMkLst>
        </pc:picChg>
      </pc:sldChg>
      <pc:sldChg chg="modSp mod">
        <pc:chgData name="Shelly Moeller" userId="d62ac9cedf99f9c6" providerId="LiveId" clId="{932F2DA2-F1CA-4941-82D9-91BB15FE3E99}" dt="2024-03-14T21:25:38.692" v="41" actId="20577"/>
        <pc:sldMkLst>
          <pc:docMk/>
          <pc:sldMk cId="1658201390" sldId="272"/>
        </pc:sldMkLst>
        <pc:spChg chg="mod">
          <ac:chgData name="Shelly Moeller" userId="d62ac9cedf99f9c6" providerId="LiveId" clId="{932F2DA2-F1CA-4941-82D9-91BB15FE3E99}" dt="2024-03-14T21:25:38.692" v="41" actId="20577"/>
          <ac:spMkLst>
            <pc:docMk/>
            <pc:sldMk cId="1658201390" sldId="272"/>
            <ac:spMk id="3" creationId="{9A1FE1CF-CA66-DF49-3333-A2BD34C5BC1F}"/>
          </ac:spMkLst>
        </pc:spChg>
      </pc:sldChg>
      <pc:sldChg chg="addSp modSp">
        <pc:chgData name="Shelly Moeller" userId="d62ac9cedf99f9c6" providerId="LiveId" clId="{932F2DA2-F1CA-4941-82D9-91BB15FE3E99}" dt="2024-03-14T20:33:39.026" v="17"/>
        <pc:sldMkLst>
          <pc:docMk/>
          <pc:sldMk cId="2383300256" sldId="273"/>
        </pc:sldMkLst>
        <pc:picChg chg="add mod">
          <ac:chgData name="Shelly Moeller" userId="d62ac9cedf99f9c6" providerId="LiveId" clId="{932F2DA2-F1CA-4941-82D9-91BB15FE3E99}" dt="2024-03-14T20:33:39.026" v="17"/>
          <ac:picMkLst>
            <pc:docMk/>
            <pc:sldMk cId="2383300256" sldId="273"/>
            <ac:picMk id="4" creationId="{E262E13B-A2B0-4CED-093E-D51FC4C366A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DF6F2-778D-7BFC-9932-1C737853F5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536BCE-9BB1-07B7-8D99-C0AFF58818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3259B1-A9E9-6F51-8214-752755A23D18}"/>
              </a:ext>
            </a:extLst>
          </p:cNvPr>
          <p:cNvSpPr>
            <a:spLocks noGrp="1"/>
          </p:cNvSpPr>
          <p:nvPr>
            <p:ph type="dt" sz="half" idx="10"/>
          </p:nvPr>
        </p:nvSpPr>
        <p:spPr/>
        <p:txBody>
          <a:bodyPr/>
          <a:lstStyle/>
          <a:p>
            <a:fld id="{1F48DE00-7787-46AE-B890-27797A6463A8}" type="datetimeFigureOut">
              <a:rPr lang="en-US" smtClean="0"/>
              <a:t>3/14/2024</a:t>
            </a:fld>
            <a:endParaRPr lang="en-US"/>
          </a:p>
        </p:txBody>
      </p:sp>
      <p:sp>
        <p:nvSpPr>
          <p:cNvPr id="5" name="Footer Placeholder 4">
            <a:extLst>
              <a:ext uri="{FF2B5EF4-FFF2-40B4-BE49-F238E27FC236}">
                <a16:creationId xmlns:a16="http://schemas.microsoft.com/office/drawing/2014/main" id="{B35C8B44-1B1F-FFF7-5FA9-78E229F247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6B4B45-67B3-B4BA-9998-2B0C6DA7DDBA}"/>
              </a:ext>
            </a:extLst>
          </p:cNvPr>
          <p:cNvSpPr>
            <a:spLocks noGrp="1"/>
          </p:cNvSpPr>
          <p:nvPr>
            <p:ph type="sldNum" sz="quarter" idx="12"/>
          </p:nvPr>
        </p:nvSpPr>
        <p:spPr/>
        <p:txBody>
          <a:bodyPr/>
          <a:lstStyle/>
          <a:p>
            <a:fld id="{DBDFF79C-30DF-46CB-AC46-E5B57307A1F9}" type="slidenum">
              <a:rPr lang="en-US" smtClean="0"/>
              <a:t>‹#›</a:t>
            </a:fld>
            <a:endParaRPr lang="en-US"/>
          </a:p>
        </p:txBody>
      </p:sp>
    </p:spTree>
    <p:extLst>
      <p:ext uri="{BB962C8B-B14F-4D97-AF65-F5344CB8AC3E}">
        <p14:creationId xmlns:p14="http://schemas.microsoft.com/office/powerpoint/2010/main" val="4140411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39D0C-21DD-95D4-D67D-604D3DE542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7D6C96-C822-A7F3-992C-3EB8BCA4C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4B112A-68E4-182B-E577-76C018E6FDEE}"/>
              </a:ext>
            </a:extLst>
          </p:cNvPr>
          <p:cNvSpPr>
            <a:spLocks noGrp="1"/>
          </p:cNvSpPr>
          <p:nvPr>
            <p:ph type="dt" sz="half" idx="10"/>
          </p:nvPr>
        </p:nvSpPr>
        <p:spPr/>
        <p:txBody>
          <a:bodyPr/>
          <a:lstStyle/>
          <a:p>
            <a:fld id="{1F48DE00-7787-46AE-B890-27797A6463A8}" type="datetimeFigureOut">
              <a:rPr lang="en-US" smtClean="0"/>
              <a:t>3/14/2024</a:t>
            </a:fld>
            <a:endParaRPr lang="en-US"/>
          </a:p>
        </p:txBody>
      </p:sp>
      <p:sp>
        <p:nvSpPr>
          <p:cNvPr id="5" name="Footer Placeholder 4">
            <a:extLst>
              <a:ext uri="{FF2B5EF4-FFF2-40B4-BE49-F238E27FC236}">
                <a16:creationId xmlns:a16="http://schemas.microsoft.com/office/drawing/2014/main" id="{EAFB2EEF-27EA-48F9-F219-226A8B517F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E727CD-5FF7-BBE9-DC93-8D1D3D197C98}"/>
              </a:ext>
            </a:extLst>
          </p:cNvPr>
          <p:cNvSpPr>
            <a:spLocks noGrp="1"/>
          </p:cNvSpPr>
          <p:nvPr>
            <p:ph type="sldNum" sz="quarter" idx="12"/>
          </p:nvPr>
        </p:nvSpPr>
        <p:spPr/>
        <p:txBody>
          <a:bodyPr/>
          <a:lstStyle/>
          <a:p>
            <a:fld id="{DBDFF79C-30DF-46CB-AC46-E5B57307A1F9}" type="slidenum">
              <a:rPr lang="en-US" smtClean="0"/>
              <a:t>‹#›</a:t>
            </a:fld>
            <a:endParaRPr lang="en-US"/>
          </a:p>
        </p:txBody>
      </p:sp>
    </p:spTree>
    <p:extLst>
      <p:ext uri="{BB962C8B-B14F-4D97-AF65-F5344CB8AC3E}">
        <p14:creationId xmlns:p14="http://schemas.microsoft.com/office/powerpoint/2010/main" val="2780958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B5DA80-4EE1-F86C-70EA-B1C844DB35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F8757D-B94D-BBCF-F3F5-613C033677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E29937-F73F-E6BF-7C4A-8B6EB4424258}"/>
              </a:ext>
            </a:extLst>
          </p:cNvPr>
          <p:cNvSpPr>
            <a:spLocks noGrp="1"/>
          </p:cNvSpPr>
          <p:nvPr>
            <p:ph type="dt" sz="half" idx="10"/>
          </p:nvPr>
        </p:nvSpPr>
        <p:spPr/>
        <p:txBody>
          <a:bodyPr/>
          <a:lstStyle/>
          <a:p>
            <a:fld id="{1F48DE00-7787-46AE-B890-27797A6463A8}" type="datetimeFigureOut">
              <a:rPr lang="en-US" smtClean="0"/>
              <a:t>3/14/2024</a:t>
            </a:fld>
            <a:endParaRPr lang="en-US"/>
          </a:p>
        </p:txBody>
      </p:sp>
      <p:sp>
        <p:nvSpPr>
          <p:cNvPr id="5" name="Footer Placeholder 4">
            <a:extLst>
              <a:ext uri="{FF2B5EF4-FFF2-40B4-BE49-F238E27FC236}">
                <a16:creationId xmlns:a16="http://schemas.microsoft.com/office/drawing/2014/main" id="{4F9CB20C-BFF2-D1F2-8C82-77570A5B16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7F9F86-495F-F86D-8D40-A9CC095FE063}"/>
              </a:ext>
            </a:extLst>
          </p:cNvPr>
          <p:cNvSpPr>
            <a:spLocks noGrp="1"/>
          </p:cNvSpPr>
          <p:nvPr>
            <p:ph type="sldNum" sz="quarter" idx="12"/>
          </p:nvPr>
        </p:nvSpPr>
        <p:spPr/>
        <p:txBody>
          <a:bodyPr/>
          <a:lstStyle/>
          <a:p>
            <a:fld id="{DBDFF79C-30DF-46CB-AC46-E5B57307A1F9}" type="slidenum">
              <a:rPr lang="en-US" smtClean="0"/>
              <a:t>‹#›</a:t>
            </a:fld>
            <a:endParaRPr lang="en-US"/>
          </a:p>
        </p:txBody>
      </p:sp>
    </p:spTree>
    <p:extLst>
      <p:ext uri="{BB962C8B-B14F-4D97-AF65-F5344CB8AC3E}">
        <p14:creationId xmlns:p14="http://schemas.microsoft.com/office/powerpoint/2010/main" val="2687430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30616-B769-F23F-FDFF-9C5DD25ADF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43CF60-5B18-5529-E345-101F4AE733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4D24B6-FBA9-69AD-74F2-E9AB2346A8A9}"/>
              </a:ext>
            </a:extLst>
          </p:cNvPr>
          <p:cNvSpPr>
            <a:spLocks noGrp="1"/>
          </p:cNvSpPr>
          <p:nvPr>
            <p:ph type="dt" sz="half" idx="10"/>
          </p:nvPr>
        </p:nvSpPr>
        <p:spPr/>
        <p:txBody>
          <a:bodyPr/>
          <a:lstStyle/>
          <a:p>
            <a:fld id="{1F48DE00-7787-46AE-B890-27797A6463A8}" type="datetimeFigureOut">
              <a:rPr lang="en-US" smtClean="0"/>
              <a:t>3/14/2024</a:t>
            </a:fld>
            <a:endParaRPr lang="en-US"/>
          </a:p>
        </p:txBody>
      </p:sp>
      <p:sp>
        <p:nvSpPr>
          <p:cNvPr id="5" name="Footer Placeholder 4">
            <a:extLst>
              <a:ext uri="{FF2B5EF4-FFF2-40B4-BE49-F238E27FC236}">
                <a16:creationId xmlns:a16="http://schemas.microsoft.com/office/drawing/2014/main" id="{5C4AD5EE-D480-7DA2-E2A2-734A36ED75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660A99-7BB9-0EF5-431F-67358F908949}"/>
              </a:ext>
            </a:extLst>
          </p:cNvPr>
          <p:cNvSpPr>
            <a:spLocks noGrp="1"/>
          </p:cNvSpPr>
          <p:nvPr>
            <p:ph type="sldNum" sz="quarter" idx="12"/>
          </p:nvPr>
        </p:nvSpPr>
        <p:spPr/>
        <p:txBody>
          <a:bodyPr/>
          <a:lstStyle/>
          <a:p>
            <a:fld id="{DBDFF79C-30DF-46CB-AC46-E5B57307A1F9}" type="slidenum">
              <a:rPr lang="en-US" smtClean="0"/>
              <a:t>‹#›</a:t>
            </a:fld>
            <a:endParaRPr lang="en-US"/>
          </a:p>
        </p:txBody>
      </p:sp>
    </p:spTree>
    <p:extLst>
      <p:ext uri="{BB962C8B-B14F-4D97-AF65-F5344CB8AC3E}">
        <p14:creationId xmlns:p14="http://schemas.microsoft.com/office/powerpoint/2010/main" val="962254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80BED-D343-BB64-2EE6-F8ABA22459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E61C8C-8A50-1D89-2A10-96541C23A57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2FD746-B344-158D-C647-A9C484F6A5FF}"/>
              </a:ext>
            </a:extLst>
          </p:cNvPr>
          <p:cNvSpPr>
            <a:spLocks noGrp="1"/>
          </p:cNvSpPr>
          <p:nvPr>
            <p:ph type="dt" sz="half" idx="10"/>
          </p:nvPr>
        </p:nvSpPr>
        <p:spPr/>
        <p:txBody>
          <a:bodyPr/>
          <a:lstStyle/>
          <a:p>
            <a:fld id="{1F48DE00-7787-46AE-B890-27797A6463A8}" type="datetimeFigureOut">
              <a:rPr lang="en-US" smtClean="0"/>
              <a:t>3/14/2024</a:t>
            </a:fld>
            <a:endParaRPr lang="en-US"/>
          </a:p>
        </p:txBody>
      </p:sp>
      <p:sp>
        <p:nvSpPr>
          <p:cNvPr id="5" name="Footer Placeholder 4">
            <a:extLst>
              <a:ext uri="{FF2B5EF4-FFF2-40B4-BE49-F238E27FC236}">
                <a16:creationId xmlns:a16="http://schemas.microsoft.com/office/drawing/2014/main" id="{5A30D4CE-CBE9-4F3A-1840-9F174C6E33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2C1C8-A93A-ABE7-4D60-7D934457A8FF}"/>
              </a:ext>
            </a:extLst>
          </p:cNvPr>
          <p:cNvSpPr>
            <a:spLocks noGrp="1"/>
          </p:cNvSpPr>
          <p:nvPr>
            <p:ph type="sldNum" sz="quarter" idx="12"/>
          </p:nvPr>
        </p:nvSpPr>
        <p:spPr/>
        <p:txBody>
          <a:bodyPr/>
          <a:lstStyle/>
          <a:p>
            <a:fld id="{DBDFF79C-30DF-46CB-AC46-E5B57307A1F9}" type="slidenum">
              <a:rPr lang="en-US" smtClean="0"/>
              <a:t>‹#›</a:t>
            </a:fld>
            <a:endParaRPr lang="en-US"/>
          </a:p>
        </p:txBody>
      </p:sp>
    </p:spTree>
    <p:extLst>
      <p:ext uri="{BB962C8B-B14F-4D97-AF65-F5344CB8AC3E}">
        <p14:creationId xmlns:p14="http://schemas.microsoft.com/office/powerpoint/2010/main" val="2529189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00A6F-3862-1F2C-07AB-FBB2178214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EA7316-FFBE-AAC6-0FB2-7A5DF09D92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9C0DA2-60EB-93C3-A24C-A4572A3834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1DEB58-8085-E329-2A60-AC2925FF7C25}"/>
              </a:ext>
            </a:extLst>
          </p:cNvPr>
          <p:cNvSpPr>
            <a:spLocks noGrp="1"/>
          </p:cNvSpPr>
          <p:nvPr>
            <p:ph type="dt" sz="half" idx="10"/>
          </p:nvPr>
        </p:nvSpPr>
        <p:spPr/>
        <p:txBody>
          <a:bodyPr/>
          <a:lstStyle/>
          <a:p>
            <a:fld id="{1F48DE00-7787-46AE-B890-27797A6463A8}" type="datetimeFigureOut">
              <a:rPr lang="en-US" smtClean="0"/>
              <a:t>3/14/2024</a:t>
            </a:fld>
            <a:endParaRPr lang="en-US"/>
          </a:p>
        </p:txBody>
      </p:sp>
      <p:sp>
        <p:nvSpPr>
          <p:cNvPr id="6" name="Footer Placeholder 5">
            <a:extLst>
              <a:ext uri="{FF2B5EF4-FFF2-40B4-BE49-F238E27FC236}">
                <a16:creationId xmlns:a16="http://schemas.microsoft.com/office/drawing/2014/main" id="{2554B61F-ED7E-719C-9778-2197A04DA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41BEF2-88D4-17FA-4FA4-51DFA6D914B6}"/>
              </a:ext>
            </a:extLst>
          </p:cNvPr>
          <p:cNvSpPr>
            <a:spLocks noGrp="1"/>
          </p:cNvSpPr>
          <p:nvPr>
            <p:ph type="sldNum" sz="quarter" idx="12"/>
          </p:nvPr>
        </p:nvSpPr>
        <p:spPr/>
        <p:txBody>
          <a:bodyPr/>
          <a:lstStyle/>
          <a:p>
            <a:fld id="{DBDFF79C-30DF-46CB-AC46-E5B57307A1F9}" type="slidenum">
              <a:rPr lang="en-US" smtClean="0"/>
              <a:t>‹#›</a:t>
            </a:fld>
            <a:endParaRPr lang="en-US"/>
          </a:p>
        </p:txBody>
      </p:sp>
    </p:spTree>
    <p:extLst>
      <p:ext uri="{BB962C8B-B14F-4D97-AF65-F5344CB8AC3E}">
        <p14:creationId xmlns:p14="http://schemas.microsoft.com/office/powerpoint/2010/main" val="2174167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F3D88-B468-0292-3EFE-1475C2EEA5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EAF807-75A0-2A7D-AF8A-909E8B91AF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BAFAFB-8183-8706-158F-3D76C8F11E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B92A3F-C987-B532-E664-0F8EBC40D0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73D19D-6979-DA6E-2B21-BC98F3A703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176DF4-4DF1-0BE7-3CFD-FA81DB305B9B}"/>
              </a:ext>
            </a:extLst>
          </p:cNvPr>
          <p:cNvSpPr>
            <a:spLocks noGrp="1"/>
          </p:cNvSpPr>
          <p:nvPr>
            <p:ph type="dt" sz="half" idx="10"/>
          </p:nvPr>
        </p:nvSpPr>
        <p:spPr/>
        <p:txBody>
          <a:bodyPr/>
          <a:lstStyle/>
          <a:p>
            <a:fld id="{1F48DE00-7787-46AE-B890-27797A6463A8}" type="datetimeFigureOut">
              <a:rPr lang="en-US" smtClean="0"/>
              <a:t>3/14/2024</a:t>
            </a:fld>
            <a:endParaRPr lang="en-US"/>
          </a:p>
        </p:txBody>
      </p:sp>
      <p:sp>
        <p:nvSpPr>
          <p:cNvPr id="8" name="Footer Placeholder 7">
            <a:extLst>
              <a:ext uri="{FF2B5EF4-FFF2-40B4-BE49-F238E27FC236}">
                <a16:creationId xmlns:a16="http://schemas.microsoft.com/office/drawing/2014/main" id="{BAFBB891-0901-BC46-9A7B-E64A2AA734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F242D1-49EA-DBE3-9242-2F5C0BB6D56F}"/>
              </a:ext>
            </a:extLst>
          </p:cNvPr>
          <p:cNvSpPr>
            <a:spLocks noGrp="1"/>
          </p:cNvSpPr>
          <p:nvPr>
            <p:ph type="sldNum" sz="quarter" idx="12"/>
          </p:nvPr>
        </p:nvSpPr>
        <p:spPr/>
        <p:txBody>
          <a:bodyPr/>
          <a:lstStyle/>
          <a:p>
            <a:fld id="{DBDFF79C-30DF-46CB-AC46-E5B57307A1F9}" type="slidenum">
              <a:rPr lang="en-US" smtClean="0"/>
              <a:t>‹#›</a:t>
            </a:fld>
            <a:endParaRPr lang="en-US"/>
          </a:p>
        </p:txBody>
      </p:sp>
    </p:spTree>
    <p:extLst>
      <p:ext uri="{BB962C8B-B14F-4D97-AF65-F5344CB8AC3E}">
        <p14:creationId xmlns:p14="http://schemas.microsoft.com/office/powerpoint/2010/main" val="1145702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196B7-283F-C79B-048D-AD5AA2FC48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A628D1-1078-E47A-80D0-35ECA4F885E7}"/>
              </a:ext>
            </a:extLst>
          </p:cNvPr>
          <p:cNvSpPr>
            <a:spLocks noGrp="1"/>
          </p:cNvSpPr>
          <p:nvPr>
            <p:ph type="dt" sz="half" idx="10"/>
          </p:nvPr>
        </p:nvSpPr>
        <p:spPr/>
        <p:txBody>
          <a:bodyPr/>
          <a:lstStyle/>
          <a:p>
            <a:fld id="{1F48DE00-7787-46AE-B890-27797A6463A8}" type="datetimeFigureOut">
              <a:rPr lang="en-US" smtClean="0"/>
              <a:t>3/14/2024</a:t>
            </a:fld>
            <a:endParaRPr lang="en-US"/>
          </a:p>
        </p:txBody>
      </p:sp>
      <p:sp>
        <p:nvSpPr>
          <p:cNvPr id="4" name="Footer Placeholder 3">
            <a:extLst>
              <a:ext uri="{FF2B5EF4-FFF2-40B4-BE49-F238E27FC236}">
                <a16:creationId xmlns:a16="http://schemas.microsoft.com/office/drawing/2014/main" id="{EAC14069-10F3-0B68-8532-415D5EC9A5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7EEB8A-F823-D5AD-2149-6ECA865FA4E3}"/>
              </a:ext>
            </a:extLst>
          </p:cNvPr>
          <p:cNvSpPr>
            <a:spLocks noGrp="1"/>
          </p:cNvSpPr>
          <p:nvPr>
            <p:ph type="sldNum" sz="quarter" idx="12"/>
          </p:nvPr>
        </p:nvSpPr>
        <p:spPr/>
        <p:txBody>
          <a:bodyPr/>
          <a:lstStyle/>
          <a:p>
            <a:fld id="{DBDFF79C-30DF-46CB-AC46-E5B57307A1F9}" type="slidenum">
              <a:rPr lang="en-US" smtClean="0"/>
              <a:t>‹#›</a:t>
            </a:fld>
            <a:endParaRPr lang="en-US"/>
          </a:p>
        </p:txBody>
      </p:sp>
    </p:spTree>
    <p:extLst>
      <p:ext uri="{BB962C8B-B14F-4D97-AF65-F5344CB8AC3E}">
        <p14:creationId xmlns:p14="http://schemas.microsoft.com/office/powerpoint/2010/main" val="2848370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77260F-DD6D-CD56-EC08-CBCBE527D30F}"/>
              </a:ext>
            </a:extLst>
          </p:cNvPr>
          <p:cNvSpPr>
            <a:spLocks noGrp="1"/>
          </p:cNvSpPr>
          <p:nvPr>
            <p:ph type="dt" sz="half" idx="10"/>
          </p:nvPr>
        </p:nvSpPr>
        <p:spPr/>
        <p:txBody>
          <a:bodyPr/>
          <a:lstStyle/>
          <a:p>
            <a:fld id="{1F48DE00-7787-46AE-B890-27797A6463A8}" type="datetimeFigureOut">
              <a:rPr lang="en-US" smtClean="0"/>
              <a:t>3/14/2024</a:t>
            </a:fld>
            <a:endParaRPr lang="en-US"/>
          </a:p>
        </p:txBody>
      </p:sp>
      <p:sp>
        <p:nvSpPr>
          <p:cNvPr id="3" name="Footer Placeholder 2">
            <a:extLst>
              <a:ext uri="{FF2B5EF4-FFF2-40B4-BE49-F238E27FC236}">
                <a16:creationId xmlns:a16="http://schemas.microsoft.com/office/drawing/2014/main" id="{76073040-07B6-560A-7F14-0484099951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A21278-EA24-7902-052D-91E8A6FFCB14}"/>
              </a:ext>
            </a:extLst>
          </p:cNvPr>
          <p:cNvSpPr>
            <a:spLocks noGrp="1"/>
          </p:cNvSpPr>
          <p:nvPr>
            <p:ph type="sldNum" sz="quarter" idx="12"/>
          </p:nvPr>
        </p:nvSpPr>
        <p:spPr/>
        <p:txBody>
          <a:bodyPr/>
          <a:lstStyle/>
          <a:p>
            <a:fld id="{DBDFF79C-30DF-46CB-AC46-E5B57307A1F9}" type="slidenum">
              <a:rPr lang="en-US" smtClean="0"/>
              <a:t>‹#›</a:t>
            </a:fld>
            <a:endParaRPr lang="en-US"/>
          </a:p>
        </p:txBody>
      </p:sp>
    </p:spTree>
    <p:extLst>
      <p:ext uri="{BB962C8B-B14F-4D97-AF65-F5344CB8AC3E}">
        <p14:creationId xmlns:p14="http://schemas.microsoft.com/office/powerpoint/2010/main" val="2706173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43742-0A5C-D3A2-127F-4B4BFDD115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8295F8-42FC-BC75-F1A2-02ED99FA1C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A67E20-BE37-9D52-AA7F-ECE69B4921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262F60-BC2E-7F6B-9403-73EFBCD4FE5C}"/>
              </a:ext>
            </a:extLst>
          </p:cNvPr>
          <p:cNvSpPr>
            <a:spLocks noGrp="1"/>
          </p:cNvSpPr>
          <p:nvPr>
            <p:ph type="dt" sz="half" idx="10"/>
          </p:nvPr>
        </p:nvSpPr>
        <p:spPr/>
        <p:txBody>
          <a:bodyPr/>
          <a:lstStyle/>
          <a:p>
            <a:fld id="{1F48DE00-7787-46AE-B890-27797A6463A8}" type="datetimeFigureOut">
              <a:rPr lang="en-US" smtClean="0"/>
              <a:t>3/14/2024</a:t>
            </a:fld>
            <a:endParaRPr lang="en-US"/>
          </a:p>
        </p:txBody>
      </p:sp>
      <p:sp>
        <p:nvSpPr>
          <p:cNvPr id="6" name="Footer Placeholder 5">
            <a:extLst>
              <a:ext uri="{FF2B5EF4-FFF2-40B4-BE49-F238E27FC236}">
                <a16:creationId xmlns:a16="http://schemas.microsoft.com/office/drawing/2014/main" id="{B3586AAA-F631-AC19-8B62-2099FDDA50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2E4B10-9B18-BD8F-9E02-99680A8417E5}"/>
              </a:ext>
            </a:extLst>
          </p:cNvPr>
          <p:cNvSpPr>
            <a:spLocks noGrp="1"/>
          </p:cNvSpPr>
          <p:nvPr>
            <p:ph type="sldNum" sz="quarter" idx="12"/>
          </p:nvPr>
        </p:nvSpPr>
        <p:spPr/>
        <p:txBody>
          <a:bodyPr/>
          <a:lstStyle/>
          <a:p>
            <a:fld id="{DBDFF79C-30DF-46CB-AC46-E5B57307A1F9}" type="slidenum">
              <a:rPr lang="en-US" smtClean="0"/>
              <a:t>‹#›</a:t>
            </a:fld>
            <a:endParaRPr lang="en-US"/>
          </a:p>
        </p:txBody>
      </p:sp>
    </p:spTree>
    <p:extLst>
      <p:ext uri="{BB962C8B-B14F-4D97-AF65-F5344CB8AC3E}">
        <p14:creationId xmlns:p14="http://schemas.microsoft.com/office/powerpoint/2010/main" val="547376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CE6E1-E498-BB1F-3B24-909A4A2702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299F15-5626-6DAF-9F2F-90C0CDCFD2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DC4805-EF43-4EBF-EE5F-72AC3FAFB7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C8F436-6C01-4C4C-546C-6EEFE52107B6}"/>
              </a:ext>
            </a:extLst>
          </p:cNvPr>
          <p:cNvSpPr>
            <a:spLocks noGrp="1"/>
          </p:cNvSpPr>
          <p:nvPr>
            <p:ph type="dt" sz="half" idx="10"/>
          </p:nvPr>
        </p:nvSpPr>
        <p:spPr/>
        <p:txBody>
          <a:bodyPr/>
          <a:lstStyle/>
          <a:p>
            <a:fld id="{1F48DE00-7787-46AE-B890-27797A6463A8}" type="datetimeFigureOut">
              <a:rPr lang="en-US" smtClean="0"/>
              <a:t>3/14/2024</a:t>
            </a:fld>
            <a:endParaRPr lang="en-US"/>
          </a:p>
        </p:txBody>
      </p:sp>
      <p:sp>
        <p:nvSpPr>
          <p:cNvPr id="6" name="Footer Placeholder 5">
            <a:extLst>
              <a:ext uri="{FF2B5EF4-FFF2-40B4-BE49-F238E27FC236}">
                <a16:creationId xmlns:a16="http://schemas.microsoft.com/office/drawing/2014/main" id="{BF514A2D-C395-0F11-F584-9B3D5B9724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E73BCB-46FD-37D6-B37C-D59DE3D84EE3}"/>
              </a:ext>
            </a:extLst>
          </p:cNvPr>
          <p:cNvSpPr>
            <a:spLocks noGrp="1"/>
          </p:cNvSpPr>
          <p:nvPr>
            <p:ph type="sldNum" sz="quarter" idx="12"/>
          </p:nvPr>
        </p:nvSpPr>
        <p:spPr/>
        <p:txBody>
          <a:bodyPr/>
          <a:lstStyle/>
          <a:p>
            <a:fld id="{DBDFF79C-30DF-46CB-AC46-E5B57307A1F9}" type="slidenum">
              <a:rPr lang="en-US" smtClean="0"/>
              <a:t>‹#›</a:t>
            </a:fld>
            <a:endParaRPr lang="en-US"/>
          </a:p>
        </p:txBody>
      </p:sp>
    </p:spTree>
    <p:extLst>
      <p:ext uri="{BB962C8B-B14F-4D97-AF65-F5344CB8AC3E}">
        <p14:creationId xmlns:p14="http://schemas.microsoft.com/office/powerpoint/2010/main" val="2975831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3000">
              <a:schemeClr val="bg1">
                <a:lumMod val="85000"/>
              </a:schemeClr>
            </a:gs>
            <a:gs pos="0">
              <a:schemeClr val="accent1">
                <a:lumMod val="5000"/>
                <a:lumOff val="95000"/>
              </a:schemeClr>
            </a:gs>
            <a:gs pos="0">
              <a:schemeClr val="accent1">
                <a:lumMod val="45000"/>
                <a:lumOff val="55000"/>
              </a:schemeClr>
            </a:gs>
            <a:gs pos="0">
              <a:schemeClr val="accent1">
                <a:lumMod val="45000"/>
                <a:lumOff val="55000"/>
              </a:schemeClr>
            </a:gs>
            <a:gs pos="0">
              <a:schemeClr val="accent1">
                <a:lumMod val="94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E7B3DD-F9AC-D3FB-2E22-F76B964198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E4887D-960E-BC99-F4BF-3AD5647617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D966EC-06AF-9BE1-6EA4-D2E8BA3956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F48DE00-7787-46AE-B890-27797A6463A8}" type="datetimeFigureOut">
              <a:rPr lang="en-US" smtClean="0"/>
              <a:t>3/14/2024</a:t>
            </a:fld>
            <a:endParaRPr lang="en-US"/>
          </a:p>
        </p:txBody>
      </p:sp>
      <p:sp>
        <p:nvSpPr>
          <p:cNvPr id="5" name="Footer Placeholder 4">
            <a:extLst>
              <a:ext uri="{FF2B5EF4-FFF2-40B4-BE49-F238E27FC236}">
                <a16:creationId xmlns:a16="http://schemas.microsoft.com/office/drawing/2014/main" id="{3298C425-0C07-8279-0A77-977CA729C8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186B005-2E39-BF55-2914-CBCDCE53DC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DFF79C-30DF-46CB-AC46-E5B57307A1F9}" type="slidenum">
              <a:rPr lang="en-US" smtClean="0"/>
              <a:t>‹#›</a:t>
            </a:fld>
            <a:endParaRPr lang="en-US"/>
          </a:p>
        </p:txBody>
      </p:sp>
    </p:spTree>
    <p:extLst>
      <p:ext uri="{BB962C8B-B14F-4D97-AF65-F5344CB8AC3E}">
        <p14:creationId xmlns:p14="http://schemas.microsoft.com/office/powerpoint/2010/main" val="21586183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psiimoeller@gmail.com" TargetMode="External"/><Relationship Id="rId2" Type="http://schemas.openxmlformats.org/officeDocument/2006/relationships/hyperlink" Target="mailto:lacienegavalleyinfo@gmail.com"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0B56E-B9A6-5E33-B127-AB0F0DE93248}"/>
              </a:ext>
            </a:extLst>
          </p:cNvPr>
          <p:cNvSpPr>
            <a:spLocks noGrp="1"/>
          </p:cNvSpPr>
          <p:nvPr>
            <p:ph type="ctrTitle"/>
          </p:nvPr>
        </p:nvSpPr>
        <p:spPr>
          <a:xfrm>
            <a:off x="1524000" y="1277402"/>
            <a:ext cx="9144000" cy="1304375"/>
          </a:xfrm>
          <a:effectLst>
            <a:outerShdw blurRad="50800" dist="38100" dir="2700000" algn="tl" rotWithShape="0">
              <a:prstClr val="black">
                <a:alpha val="40000"/>
              </a:prstClr>
            </a:outerShdw>
          </a:effectLst>
        </p:spPr>
        <p:txBody>
          <a:bodyPr/>
          <a:lstStyle/>
          <a:p>
            <a:r>
              <a:rPr lang="en-US" dirty="0"/>
              <a:t>PFAS Overview</a:t>
            </a:r>
          </a:p>
        </p:txBody>
      </p:sp>
      <p:sp>
        <p:nvSpPr>
          <p:cNvPr id="5" name="Subtitle 4">
            <a:extLst>
              <a:ext uri="{FF2B5EF4-FFF2-40B4-BE49-F238E27FC236}">
                <a16:creationId xmlns:a16="http://schemas.microsoft.com/office/drawing/2014/main" id="{BC7F3BA9-A7EB-0D98-B629-83802E5BDF41}"/>
              </a:ext>
            </a:extLst>
          </p:cNvPr>
          <p:cNvSpPr>
            <a:spLocks noGrp="1"/>
          </p:cNvSpPr>
          <p:nvPr>
            <p:ph type="subTitle" idx="1"/>
          </p:nvPr>
        </p:nvSpPr>
        <p:spPr>
          <a:xfrm>
            <a:off x="326243" y="3165516"/>
            <a:ext cx="11652856" cy="1655762"/>
          </a:xfrm>
          <a:effectLst>
            <a:outerShdw blurRad="50800" dist="38100" dir="2700000" algn="tl" rotWithShape="0">
              <a:prstClr val="black">
                <a:alpha val="40000"/>
              </a:prstClr>
            </a:outerShdw>
          </a:effectLst>
        </p:spPr>
        <p:txBody>
          <a:bodyPr>
            <a:normAutofit lnSpcReduction="10000"/>
          </a:bodyPr>
          <a:lstStyle/>
          <a:p>
            <a:r>
              <a:rPr lang="en-US" sz="3200" dirty="0"/>
              <a:t>Town Hall Discussion on PFAS Contamination in Santa Fe County</a:t>
            </a:r>
          </a:p>
          <a:p>
            <a:endParaRPr lang="en-US" sz="3200" dirty="0"/>
          </a:p>
          <a:p>
            <a:r>
              <a:rPr lang="en-US" sz="3200" dirty="0"/>
              <a:t>March 14, 2024</a:t>
            </a:r>
          </a:p>
        </p:txBody>
      </p:sp>
      <p:pic>
        <p:nvPicPr>
          <p:cNvPr id="6" name="Picture 5">
            <a:extLst>
              <a:ext uri="{FF2B5EF4-FFF2-40B4-BE49-F238E27FC236}">
                <a16:creationId xmlns:a16="http://schemas.microsoft.com/office/drawing/2014/main" id="{2BEA00CB-CCE3-A413-1C03-7BBDA0629AA3}"/>
              </a:ext>
            </a:extLst>
          </p:cNvPr>
          <p:cNvPicPr>
            <a:picLocks noChangeAspect="1"/>
          </p:cNvPicPr>
          <p:nvPr/>
        </p:nvPicPr>
        <p:blipFill>
          <a:blip r:embed="rId2"/>
          <a:stretch>
            <a:fillRect/>
          </a:stretch>
        </p:blipFill>
        <p:spPr>
          <a:xfrm>
            <a:off x="4877727" y="5255250"/>
            <a:ext cx="2549887" cy="126753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271915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6BDBA-5F77-414A-AC1B-DDA8870904E6}"/>
              </a:ext>
            </a:extLst>
          </p:cNvPr>
          <p:cNvSpPr>
            <a:spLocks noGrp="1"/>
          </p:cNvSpPr>
          <p:nvPr>
            <p:ph type="title"/>
          </p:nvPr>
        </p:nvSpPr>
        <p:spPr>
          <a:xfrm>
            <a:off x="377502" y="167276"/>
            <a:ext cx="10515600" cy="1021715"/>
          </a:xfrm>
          <a:effectLst>
            <a:outerShdw blurRad="50800" dist="38100" algn="l" rotWithShape="0">
              <a:prstClr val="black">
                <a:alpha val="40000"/>
              </a:prstClr>
            </a:outerShdw>
          </a:effectLst>
        </p:spPr>
        <p:txBody>
          <a:bodyPr>
            <a:normAutofit/>
          </a:bodyPr>
          <a:lstStyle/>
          <a:p>
            <a:r>
              <a:rPr lang="en-US" dirty="0"/>
              <a:t>PFAS Contamination on a Local Level </a:t>
            </a:r>
          </a:p>
        </p:txBody>
      </p:sp>
      <p:sp>
        <p:nvSpPr>
          <p:cNvPr id="3" name="Content Placeholder 2">
            <a:extLst>
              <a:ext uri="{FF2B5EF4-FFF2-40B4-BE49-F238E27FC236}">
                <a16:creationId xmlns:a16="http://schemas.microsoft.com/office/drawing/2014/main" id="{3246F551-8E6F-F46D-A13D-A957F7779AC6}"/>
              </a:ext>
            </a:extLst>
          </p:cNvPr>
          <p:cNvSpPr>
            <a:spLocks noGrp="1"/>
          </p:cNvSpPr>
          <p:nvPr>
            <p:ph idx="1"/>
          </p:nvPr>
        </p:nvSpPr>
        <p:spPr>
          <a:xfrm>
            <a:off x="209955" y="1001349"/>
            <a:ext cx="10814849" cy="5396320"/>
          </a:xfrm>
        </p:spPr>
        <p:txBody>
          <a:bodyPr>
            <a:noAutofit/>
          </a:bodyPr>
          <a:lstStyle/>
          <a:p>
            <a:pPr>
              <a:lnSpc>
                <a:spcPct val="100000"/>
              </a:lnSpc>
              <a:buFont typeface="Wingdings" panose="05000000000000000000" pitchFamily="2" charset="2"/>
              <a:buChar char="Ø"/>
            </a:pPr>
            <a:r>
              <a:rPr lang="en-US" sz="2000" b="1" i="0" dirty="0">
                <a:effectLst/>
                <a:latin typeface="Gotham A"/>
              </a:rPr>
              <a:t>Bernalillo County </a:t>
            </a:r>
            <a:r>
              <a:rPr lang="en-US" sz="2000" b="0" i="0" dirty="0">
                <a:effectLst/>
                <a:latin typeface="Gotham A"/>
              </a:rPr>
              <a:t>– Ground water contamination from firefighting foam used on Kirtland AFB.</a:t>
            </a:r>
          </a:p>
          <a:p>
            <a:pPr>
              <a:lnSpc>
                <a:spcPct val="100000"/>
              </a:lnSpc>
              <a:buFont typeface="Wingdings" panose="05000000000000000000" pitchFamily="2" charset="2"/>
              <a:buChar char="Ø"/>
            </a:pPr>
            <a:r>
              <a:rPr lang="en-US" sz="2000" b="1" dirty="0">
                <a:latin typeface="Gotham A"/>
              </a:rPr>
              <a:t>Curry County </a:t>
            </a:r>
            <a:r>
              <a:rPr lang="en-US" sz="2000" dirty="0">
                <a:latin typeface="Gotham A"/>
              </a:rPr>
              <a:t>– Ground water contamination from firefighting foam used on Cannon AFB.         Highland Dairy in Clovis euthanized ~3600 cows in 2022</a:t>
            </a:r>
          </a:p>
          <a:p>
            <a:pPr>
              <a:lnSpc>
                <a:spcPct val="100000"/>
              </a:lnSpc>
              <a:buFont typeface="Wingdings" panose="05000000000000000000" pitchFamily="2" charset="2"/>
              <a:buChar char="Ø"/>
            </a:pPr>
            <a:r>
              <a:rPr lang="en-US" sz="2000" b="1" i="0" dirty="0">
                <a:effectLst/>
                <a:latin typeface="Gotham A"/>
              </a:rPr>
              <a:t>Dona Ana County </a:t>
            </a:r>
            <a:r>
              <a:rPr lang="en-US" sz="2000" b="0" i="0" dirty="0">
                <a:effectLst/>
                <a:latin typeface="Gotham A"/>
              </a:rPr>
              <a:t>–</a:t>
            </a:r>
          </a:p>
          <a:p>
            <a:pPr lvl="1">
              <a:lnSpc>
                <a:spcPct val="100000"/>
              </a:lnSpc>
              <a:buFont typeface="Wingdings" panose="05000000000000000000" pitchFamily="2" charset="2"/>
              <a:buChar char="§"/>
            </a:pPr>
            <a:r>
              <a:rPr lang="en-US" sz="1800" b="0" i="0" dirty="0">
                <a:effectLst/>
                <a:latin typeface="Gotham A"/>
              </a:rPr>
              <a:t>White Sands Mi</a:t>
            </a:r>
            <a:r>
              <a:rPr lang="en-US" sz="1800" dirty="0">
                <a:latin typeface="Gotham A"/>
              </a:rPr>
              <a:t>ssile Range water distribution system contaminated from firefighting foam used on </a:t>
            </a:r>
            <a:r>
              <a:rPr lang="en-US" sz="1800" b="0" i="0" dirty="0">
                <a:effectLst/>
                <a:latin typeface="Gotham A"/>
              </a:rPr>
              <a:t>WSMR.</a:t>
            </a:r>
          </a:p>
          <a:p>
            <a:pPr lvl="1">
              <a:lnSpc>
                <a:spcPct val="100000"/>
              </a:lnSpc>
              <a:buFont typeface="Wingdings" panose="05000000000000000000" pitchFamily="2" charset="2"/>
              <a:buChar char="§"/>
            </a:pPr>
            <a:r>
              <a:rPr lang="en-US" sz="1800" b="0" i="0" dirty="0">
                <a:effectLst/>
                <a:latin typeface="Gotham A"/>
              </a:rPr>
              <a:t>Dona Ana Mutual Domestic Water Consumers Association</a:t>
            </a:r>
          </a:p>
          <a:p>
            <a:pPr lvl="1">
              <a:lnSpc>
                <a:spcPct val="100000"/>
              </a:lnSpc>
              <a:buFont typeface="Wingdings" panose="05000000000000000000" pitchFamily="2" charset="2"/>
              <a:buChar char="§"/>
            </a:pPr>
            <a:r>
              <a:rPr lang="en-US" sz="1800" b="0" i="0" dirty="0">
                <a:effectLst/>
                <a:latin typeface="Gotham A"/>
              </a:rPr>
              <a:t>Town of Anthony </a:t>
            </a:r>
            <a:r>
              <a:rPr lang="en-US" sz="1800" dirty="0">
                <a:latin typeface="Gotham A"/>
              </a:rPr>
              <a:t>d</a:t>
            </a:r>
            <a:r>
              <a:rPr lang="en-US" sz="1800" b="0" i="0" dirty="0">
                <a:effectLst/>
                <a:latin typeface="Gotham A"/>
              </a:rPr>
              <a:t>rinking water system</a:t>
            </a:r>
          </a:p>
          <a:p>
            <a:pPr>
              <a:lnSpc>
                <a:spcPct val="100000"/>
              </a:lnSpc>
              <a:buFont typeface="Wingdings" panose="05000000000000000000" pitchFamily="2" charset="2"/>
              <a:buChar char="Ø"/>
            </a:pPr>
            <a:r>
              <a:rPr lang="en-US" sz="2000" b="1" i="0" dirty="0">
                <a:effectLst/>
                <a:latin typeface="Gotham A"/>
              </a:rPr>
              <a:t>Lea County/Hobbs </a:t>
            </a:r>
            <a:r>
              <a:rPr lang="en-US" sz="2000" b="0" i="0" dirty="0">
                <a:effectLst/>
                <a:latin typeface="Gotham A"/>
              </a:rPr>
              <a:t>– Hobbs Municipal Water Supply – PFAS detected above proposed limit.</a:t>
            </a:r>
          </a:p>
          <a:p>
            <a:pPr>
              <a:lnSpc>
                <a:spcPct val="100000"/>
              </a:lnSpc>
              <a:buFont typeface="Wingdings" panose="05000000000000000000" pitchFamily="2" charset="2"/>
              <a:buChar char="Ø"/>
            </a:pPr>
            <a:r>
              <a:rPr lang="en-US" sz="2000" b="1" i="0" dirty="0">
                <a:effectLst/>
                <a:latin typeface="Gotham A"/>
              </a:rPr>
              <a:t>Otero County </a:t>
            </a:r>
            <a:r>
              <a:rPr lang="en-US" sz="2000" dirty="0"/>
              <a:t>– Ground water contamination </a:t>
            </a:r>
            <a:r>
              <a:rPr lang="en-US" sz="2000" dirty="0">
                <a:latin typeface="Gotham A"/>
              </a:rPr>
              <a:t>from firefighting foam used on Holloman AFB. </a:t>
            </a:r>
            <a:r>
              <a:rPr lang="en-US" sz="2000" dirty="0">
                <a:solidFill>
                  <a:srgbClr val="040C28"/>
                </a:solidFill>
                <a:latin typeface="Google Sans"/>
              </a:rPr>
              <a:t>Extremely h</a:t>
            </a:r>
            <a:r>
              <a:rPr lang="en-US" sz="2000" b="0" i="0" dirty="0">
                <a:solidFill>
                  <a:srgbClr val="040C28"/>
                </a:solidFill>
                <a:effectLst/>
                <a:latin typeface="Google Sans"/>
              </a:rPr>
              <a:t>igh levels of PFAS contamination in nearly two dozen bird and mammal species at the lake near Holloman Air Force Base</a:t>
            </a:r>
            <a:endParaRPr lang="en-US" sz="2000" dirty="0">
              <a:latin typeface="Gotham A"/>
            </a:endParaRPr>
          </a:p>
          <a:p>
            <a:pPr>
              <a:lnSpc>
                <a:spcPct val="100000"/>
              </a:lnSpc>
              <a:buFont typeface="Wingdings" panose="05000000000000000000" pitchFamily="2" charset="2"/>
              <a:buChar char="Ø"/>
            </a:pPr>
            <a:r>
              <a:rPr lang="en-US" sz="2000" b="1" dirty="0">
                <a:latin typeface="Gotham A"/>
              </a:rPr>
              <a:t>Santa Fe County </a:t>
            </a:r>
            <a:r>
              <a:rPr lang="en-US" sz="2000" dirty="0">
                <a:latin typeface="Gotham A"/>
              </a:rPr>
              <a:t>– </a:t>
            </a:r>
            <a:r>
              <a:rPr lang="en-US" sz="2000" dirty="0">
                <a:effectLst/>
                <a:latin typeface="Segoe UI" panose="020B0502040204020203" pitchFamily="34" charset="0"/>
              </a:rPr>
              <a:t>Under investigation; known soil and ground water contamination at Army National Guard Aviation Support Facility and water from some wells in La Cienega and La Cieneguilla.</a:t>
            </a:r>
            <a:endParaRPr lang="en-US" sz="2000" dirty="0">
              <a:effectLst/>
              <a:latin typeface="Arial" panose="020B0604020202020204" pitchFamily="34" charset="0"/>
            </a:endParaRPr>
          </a:p>
        </p:txBody>
      </p:sp>
      <p:pic>
        <p:nvPicPr>
          <p:cNvPr id="4" name="Picture 3">
            <a:extLst>
              <a:ext uri="{FF2B5EF4-FFF2-40B4-BE49-F238E27FC236}">
                <a16:creationId xmlns:a16="http://schemas.microsoft.com/office/drawing/2014/main" id="{E37A2D44-5E76-024A-501D-99F4485DB1B9}"/>
              </a:ext>
            </a:extLst>
          </p:cNvPr>
          <p:cNvPicPr>
            <a:picLocks noChangeAspect="1"/>
          </p:cNvPicPr>
          <p:nvPr/>
        </p:nvPicPr>
        <p:blipFill>
          <a:blip r:embed="rId2"/>
          <a:stretch>
            <a:fillRect/>
          </a:stretch>
        </p:blipFill>
        <p:spPr>
          <a:xfrm>
            <a:off x="11165789" y="6296230"/>
            <a:ext cx="816256" cy="405755"/>
          </a:xfrm>
          <a:prstGeom prst="rect">
            <a:avLst/>
          </a:prstGeom>
          <a:effectLst>
            <a:outerShdw blurRad="63500" sx="102000" sy="102000" algn="ctr" rotWithShape="0">
              <a:prstClr val="black">
                <a:alpha val="40000"/>
              </a:prstClr>
            </a:outerShdw>
          </a:effectLst>
        </p:spPr>
      </p:pic>
      <p:pic>
        <p:nvPicPr>
          <p:cNvPr id="10" name="Picture 9">
            <a:extLst>
              <a:ext uri="{FF2B5EF4-FFF2-40B4-BE49-F238E27FC236}">
                <a16:creationId xmlns:a16="http://schemas.microsoft.com/office/drawing/2014/main" id="{EAE6506C-EF38-8F77-2DD2-96B139231DD4}"/>
              </a:ext>
            </a:extLst>
          </p:cNvPr>
          <p:cNvPicPr>
            <a:picLocks noChangeAspect="1"/>
          </p:cNvPicPr>
          <p:nvPr/>
        </p:nvPicPr>
        <p:blipFill>
          <a:blip r:embed="rId3"/>
          <a:stretch>
            <a:fillRect/>
          </a:stretch>
        </p:blipFill>
        <p:spPr>
          <a:xfrm>
            <a:off x="10372399" y="358516"/>
            <a:ext cx="1687293" cy="1881981"/>
          </a:xfrm>
          <a:prstGeom prst="rect">
            <a:avLst/>
          </a:prstGeom>
          <a:effectLst>
            <a:outerShdw blurRad="63500" sx="102000" sy="102000" algn="ctr" rotWithShape="0">
              <a:prstClr val="black">
                <a:alpha val="40000"/>
              </a:prstClr>
            </a:outerShdw>
          </a:effectLst>
        </p:spPr>
      </p:pic>
      <p:sp>
        <p:nvSpPr>
          <p:cNvPr id="5" name="TextBox 4">
            <a:extLst>
              <a:ext uri="{FF2B5EF4-FFF2-40B4-BE49-F238E27FC236}">
                <a16:creationId xmlns:a16="http://schemas.microsoft.com/office/drawing/2014/main" id="{DE32C5D6-05F1-B671-A3E7-4FAC57BEEA81}"/>
              </a:ext>
            </a:extLst>
          </p:cNvPr>
          <p:cNvSpPr txBox="1"/>
          <p:nvPr/>
        </p:nvSpPr>
        <p:spPr>
          <a:xfrm>
            <a:off x="3744274" y="6499107"/>
            <a:ext cx="7633940" cy="276999"/>
          </a:xfrm>
          <a:prstGeom prst="rect">
            <a:avLst/>
          </a:prstGeom>
          <a:noFill/>
        </p:spPr>
        <p:txBody>
          <a:bodyPr wrap="square">
            <a:spAutoFit/>
          </a:bodyPr>
          <a:lstStyle/>
          <a:p>
            <a:r>
              <a:rPr lang="en-US" sz="1200" dirty="0"/>
              <a:t>(Source: Environmental Working Group (EWG):https://www.ewg.org/interactive-maps/pfas_contamination/map/)</a:t>
            </a:r>
          </a:p>
        </p:txBody>
      </p:sp>
    </p:spTree>
    <p:extLst>
      <p:ext uri="{BB962C8B-B14F-4D97-AF65-F5344CB8AC3E}">
        <p14:creationId xmlns:p14="http://schemas.microsoft.com/office/powerpoint/2010/main" val="3364438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29A30-89EA-6C71-CA7A-CF0F96489314}"/>
              </a:ext>
            </a:extLst>
          </p:cNvPr>
          <p:cNvSpPr>
            <a:spLocks noGrp="1"/>
          </p:cNvSpPr>
          <p:nvPr>
            <p:ph type="title"/>
          </p:nvPr>
        </p:nvSpPr>
        <p:spPr>
          <a:xfrm>
            <a:off x="553311" y="360531"/>
            <a:ext cx="10515600" cy="1063912"/>
          </a:xfrm>
          <a:effectLst>
            <a:outerShdw blurRad="50800" dist="38100" algn="l" rotWithShape="0">
              <a:prstClr val="black">
                <a:alpha val="40000"/>
              </a:prstClr>
            </a:outerShdw>
          </a:effectLst>
        </p:spPr>
        <p:txBody>
          <a:bodyPr/>
          <a:lstStyle/>
          <a:p>
            <a:r>
              <a:rPr lang="en-US" dirty="0"/>
              <a:t>Meet the Speakers</a:t>
            </a:r>
          </a:p>
        </p:txBody>
      </p:sp>
      <p:sp>
        <p:nvSpPr>
          <p:cNvPr id="3" name="Content Placeholder 2">
            <a:extLst>
              <a:ext uri="{FF2B5EF4-FFF2-40B4-BE49-F238E27FC236}">
                <a16:creationId xmlns:a16="http://schemas.microsoft.com/office/drawing/2014/main" id="{C8C1D70C-2926-1307-C531-7E054F42B9FF}"/>
              </a:ext>
            </a:extLst>
          </p:cNvPr>
          <p:cNvSpPr>
            <a:spLocks noGrp="1"/>
          </p:cNvSpPr>
          <p:nvPr>
            <p:ph idx="1"/>
          </p:nvPr>
        </p:nvSpPr>
        <p:spPr>
          <a:xfrm>
            <a:off x="415462" y="1553102"/>
            <a:ext cx="8438182" cy="4839825"/>
          </a:xfrm>
        </p:spPr>
        <p:txBody>
          <a:bodyPr>
            <a:normAutofit/>
          </a:bodyPr>
          <a:lstStyle/>
          <a:p>
            <a:pPr>
              <a:buFont typeface="Wingdings" panose="05000000000000000000" pitchFamily="2" charset="2"/>
              <a:buChar char="Ø"/>
            </a:pPr>
            <a:r>
              <a:rPr lang="en-US" dirty="0"/>
              <a:t>Next up: Q&amp;A – Speakers will answer your questions about PFAS contamination, remediation, and more.</a:t>
            </a:r>
          </a:p>
          <a:p>
            <a:pPr>
              <a:buFont typeface="Wingdings" panose="05000000000000000000" pitchFamily="2" charset="2"/>
              <a:buChar char="Ø"/>
            </a:pPr>
            <a:endParaRPr lang="en-US" dirty="0"/>
          </a:p>
          <a:p>
            <a:pPr>
              <a:buFont typeface="Wingdings" panose="05000000000000000000" pitchFamily="2" charset="2"/>
              <a:buChar char="Ø"/>
            </a:pPr>
            <a:r>
              <a:rPr lang="en-US" dirty="0"/>
              <a:t>To obtain assistance interpreting your well water PFAS test results, you can contact </a:t>
            </a:r>
            <a:r>
              <a:rPr lang="en-US" b="1" dirty="0"/>
              <a:t>Andy Jochems with the NMED, Drinking Water Bureau.  </a:t>
            </a:r>
            <a:r>
              <a:rPr lang="en-US" dirty="0"/>
              <a:t>His card is on the back table – please take one.</a:t>
            </a:r>
          </a:p>
          <a:p>
            <a:pPr>
              <a:buFont typeface="Wingdings" panose="05000000000000000000" pitchFamily="2" charset="2"/>
              <a:buChar char="Ø"/>
            </a:pPr>
            <a:endParaRPr lang="en-US" dirty="0"/>
          </a:p>
          <a:p>
            <a:pPr>
              <a:buFont typeface="Wingdings" panose="05000000000000000000" pitchFamily="2" charset="2"/>
              <a:buChar char="Ø"/>
            </a:pPr>
            <a:r>
              <a:rPr lang="en-US" dirty="0"/>
              <a:t>To receive answers to your health questions via email, please leave your name, email and questions at the back table.</a:t>
            </a:r>
          </a:p>
          <a:p>
            <a:pPr marL="0" indent="0">
              <a:buNone/>
            </a:pPr>
            <a:endParaRPr lang="en-US" dirty="0"/>
          </a:p>
        </p:txBody>
      </p:sp>
      <p:pic>
        <p:nvPicPr>
          <p:cNvPr id="5" name="Picture 4">
            <a:extLst>
              <a:ext uri="{FF2B5EF4-FFF2-40B4-BE49-F238E27FC236}">
                <a16:creationId xmlns:a16="http://schemas.microsoft.com/office/drawing/2014/main" id="{BD4414BE-8394-51AE-2427-D1B8BB340001}"/>
              </a:ext>
            </a:extLst>
          </p:cNvPr>
          <p:cNvPicPr>
            <a:picLocks noChangeAspect="1"/>
          </p:cNvPicPr>
          <p:nvPr/>
        </p:nvPicPr>
        <p:blipFill>
          <a:blip r:embed="rId2"/>
          <a:stretch>
            <a:fillRect/>
          </a:stretch>
        </p:blipFill>
        <p:spPr>
          <a:xfrm>
            <a:off x="8853644" y="323504"/>
            <a:ext cx="3095949" cy="1530902"/>
          </a:xfrm>
          <a:prstGeom prst="rect">
            <a:avLst/>
          </a:prstGeom>
        </p:spPr>
      </p:pic>
      <p:pic>
        <p:nvPicPr>
          <p:cNvPr id="6" name="Picture 5">
            <a:extLst>
              <a:ext uri="{FF2B5EF4-FFF2-40B4-BE49-F238E27FC236}">
                <a16:creationId xmlns:a16="http://schemas.microsoft.com/office/drawing/2014/main" id="{D82AF7D1-2E86-0A03-61EF-3A8DAA27680C}"/>
              </a:ext>
            </a:extLst>
          </p:cNvPr>
          <p:cNvPicPr>
            <a:picLocks noChangeAspect="1"/>
          </p:cNvPicPr>
          <p:nvPr/>
        </p:nvPicPr>
        <p:blipFill>
          <a:blip r:embed="rId3"/>
          <a:stretch>
            <a:fillRect/>
          </a:stretch>
        </p:blipFill>
        <p:spPr>
          <a:xfrm>
            <a:off x="11195200" y="6331618"/>
            <a:ext cx="816256" cy="40575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064020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9399F-E033-F43E-A356-E5FF812B5C58}"/>
              </a:ext>
            </a:extLst>
          </p:cNvPr>
          <p:cNvSpPr>
            <a:spLocks noGrp="1"/>
          </p:cNvSpPr>
          <p:nvPr>
            <p:ph type="title"/>
          </p:nvPr>
        </p:nvSpPr>
        <p:spPr>
          <a:xfrm>
            <a:off x="614680" y="395605"/>
            <a:ext cx="10515600" cy="1052195"/>
          </a:xfrm>
          <a:effectLst>
            <a:outerShdw blurRad="50800" dist="38100" algn="l" rotWithShape="0">
              <a:prstClr val="black">
                <a:alpha val="40000"/>
              </a:prstClr>
            </a:outerShdw>
          </a:effectLst>
        </p:spPr>
        <p:txBody>
          <a:bodyPr/>
          <a:lstStyle/>
          <a:p>
            <a:r>
              <a:rPr lang="en-US" dirty="0"/>
              <a:t>Next Steps</a:t>
            </a:r>
          </a:p>
        </p:txBody>
      </p:sp>
      <p:sp>
        <p:nvSpPr>
          <p:cNvPr id="3" name="Content Placeholder 2">
            <a:extLst>
              <a:ext uri="{FF2B5EF4-FFF2-40B4-BE49-F238E27FC236}">
                <a16:creationId xmlns:a16="http://schemas.microsoft.com/office/drawing/2014/main" id="{6C0C44E8-69CE-8BA3-8F97-DFD59E3F95A7}"/>
              </a:ext>
            </a:extLst>
          </p:cNvPr>
          <p:cNvSpPr>
            <a:spLocks noGrp="1"/>
          </p:cNvSpPr>
          <p:nvPr>
            <p:ph idx="1"/>
          </p:nvPr>
        </p:nvSpPr>
        <p:spPr>
          <a:xfrm>
            <a:off x="421640" y="1403984"/>
            <a:ext cx="10972800" cy="4768215"/>
          </a:xfrm>
        </p:spPr>
        <p:txBody>
          <a:bodyPr>
            <a:normAutofit/>
          </a:bodyPr>
          <a:lstStyle/>
          <a:p>
            <a:pPr>
              <a:buFont typeface="Wingdings" panose="05000000000000000000" pitchFamily="2" charset="2"/>
              <a:buChar char="Ø"/>
            </a:pPr>
            <a:r>
              <a:rPr lang="en-US" dirty="0"/>
              <a:t>Monthly Meetings: 3</a:t>
            </a:r>
            <a:r>
              <a:rPr lang="en-US" baseline="30000" dirty="0"/>
              <a:t>rd</a:t>
            </a:r>
            <a:r>
              <a:rPr lang="en-US" dirty="0"/>
              <a:t> Thursday of each month @ 6:00 p.m.</a:t>
            </a:r>
          </a:p>
          <a:p>
            <a:pPr>
              <a:buFont typeface="Wingdings" panose="05000000000000000000" pitchFamily="2" charset="2"/>
              <a:buChar char="Ø"/>
            </a:pPr>
            <a:r>
              <a:rPr lang="en-US" dirty="0"/>
              <a:t>For Updates: </a:t>
            </a:r>
          </a:p>
          <a:p>
            <a:pPr marL="855663" lvl="1" indent="-342900">
              <a:buFont typeface="Wingdings" panose="05000000000000000000" pitchFamily="2" charset="2"/>
              <a:buChar char="§"/>
            </a:pPr>
            <a:r>
              <a:rPr lang="en-US" dirty="0"/>
              <a:t>See Santa Fe County PFAS </a:t>
            </a:r>
            <a:r>
              <a:rPr lang="en-US" dirty="0" err="1"/>
              <a:t>Webpage:https</a:t>
            </a:r>
            <a:r>
              <a:rPr lang="en-US" dirty="0"/>
              <a:t>://www.santafecountynm.gov/public-works/pfas</a:t>
            </a:r>
          </a:p>
          <a:p>
            <a:pPr marL="855663" lvl="1" indent="-342900">
              <a:buFont typeface="Wingdings" panose="05000000000000000000" pitchFamily="2" charset="2"/>
              <a:buChar char="§"/>
            </a:pPr>
            <a:endParaRPr lang="en-US" dirty="0"/>
          </a:p>
          <a:p>
            <a:pPr marL="855663" lvl="1" indent="-342900">
              <a:buFont typeface="Wingdings" panose="05000000000000000000" pitchFamily="2" charset="2"/>
              <a:buChar char="§"/>
            </a:pPr>
            <a:r>
              <a:rPr lang="en-US" dirty="0"/>
              <a:t>LCVA List Serve: </a:t>
            </a:r>
            <a:r>
              <a:rPr lang="en-US" sz="2400" dirty="0"/>
              <a:t>to Register Please provide your contact information  (name, address, phone and email) via email to: </a:t>
            </a:r>
            <a:r>
              <a:rPr lang="en-US" sz="2400" dirty="0">
                <a:hlinkClick r:id="rId2"/>
              </a:rPr>
              <a:t>lacienegavalleyinfo@gmail.com</a:t>
            </a:r>
            <a:endParaRPr lang="en-US" dirty="0"/>
          </a:p>
          <a:p>
            <a:pPr lvl="1"/>
            <a:endParaRPr lang="en-US" dirty="0"/>
          </a:p>
          <a:p>
            <a:pPr marL="342900" lvl="1" indent="-342900">
              <a:buFont typeface="Wingdings" panose="05000000000000000000" pitchFamily="2" charset="2"/>
              <a:buChar char="Ø"/>
            </a:pPr>
            <a:r>
              <a:rPr lang="en-US" dirty="0"/>
              <a:t>For more information, contact:</a:t>
            </a:r>
          </a:p>
          <a:p>
            <a:pPr marL="858838" lvl="1" indent="-342900">
              <a:buFont typeface="Wingdings" panose="05000000000000000000" pitchFamily="2" charset="2"/>
              <a:buChar char="§"/>
            </a:pPr>
            <a:r>
              <a:rPr lang="en-US" dirty="0"/>
              <a:t>LSVA @ </a:t>
            </a:r>
            <a:r>
              <a:rPr lang="en-US" dirty="0">
                <a:hlinkClick r:id="rId2"/>
              </a:rPr>
              <a:t>lacienegavalleyinfo@gmail.com</a:t>
            </a:r>
            <a:r>
              <a:rPr lang="en-US" dirty="0"/>
              <a:t> </a:t>
            </a:r>
          </a:p>
          <a:p>
            <a:pPr marL="858838" lvl="1" indent="-342900">
              <a:buFont typeface="Wingdings" panose="05000000000000000000" pitchFamily="2" charset="2"/>
              <a:buChar char="§"/>
            </a:pPr>
            <a:r>
              <a:rPr lang="en-US" dirty="0"/>
              <a:t>Shelly Moeller @ </a:t>
            </a:r>
            <a:r>
              <a:rPr lang="en-US" dirty="0">
                <a:hlinkClick r:id="rId3"/>
              </a:rPr>
              <a:t>psiimoeller@gmail.com</a:t>
            </a:r>
            <a:endParaRPr lang="en-US" dirty="0"/>
          </a:p>
        </p:txBody>
      </p:sp>
      <p:pic>
        <p:nvPicPr>
          <p:cNvPr id="4" name="Picture 3">
            <a:extLst>
              <a:ext uri="{FF2B5EF4-FFF2-40B4-BE49-F238E27FC236}">
                <a16:creationId xmlns:a16="http://schemas.microsoft.com/office/drawing/2014/main" id="{E262E13B-A2B0-4CED-093E-D51FC4C366A1}"/>
              </a:ext>
            </a:extLst>
          </p:cNvPr>
          <p:cNvPicPr>
            <a:picLocks noChangeAspect="1"/>
          </p:cNvPicPr>
          <p:nvPr/>
        </p:nvPicPr>
        <p:blipFill>
          <a:blip r:embed="rId4"/>
          <a:stretch>
            <a:fillRect/>
          </a:stretch>
        </p:blipFill>
        <p:spPr>
          <a:xfrm>
            <a:off x="11165789" y="6296230"/>
            <a:ext cx="816256" cy="40575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383300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19F78-4FBA-ECE4-F5F0-14A8450B8DC9}"/>
              </a:ext>
            </a:extLst>
          </p:cNvPr>
          <p:cNvSpPr>
            <a:spLocks noGrp="1"/>
          </p:cNvSpPr>
          <p:nvPr>
            <p:ph type="title"/>
          </p:nvPr>
        </p:nvSpPr>
        <p:spPr>
          <a:xfrm>
            <a:off x="340053" y="283239"/>
            <a:ext cx="10515600" cy="1081538"/>
          </a:xfrm>
          <a:effectLst>
            <a:outerShdw blurRad="50800" dist="38100" dir="2700000" algn="tl" rotWithShape="0">
              <a:prstClr val="black">
                <a:alpha val="40000"/>
              </a:prstClr>
            </a:outerShdw>
          </a:effectLst>
        </p:spPr>
        <p:txBody>
          <a:bodyPr/>
          <a:lstStyle/>
          <a:p>
            <a:r>
              <a:rPr lang="en-US" sz="6000" dirty="0"/>
              <a:t>Meeting Manners</a:t>
            </a:r>
          </a:p>
        </p:txBody>
      </p:sp>
      <p:sp>
        <p:nvSpPr>
          <p:cNvPr id="3" name="Content Placeholder 2">
            <a:extLst>
              <a:ext uri="{FF2B5EF4-FFF2-40B4-BE49-F238E27FC236}">
                <a16:creationId xmlns:a16="http://schemas.microsoft.com/office/drawing/2014/main" id="{A5013730-52EF-9BBF-468B-323D9EEEDB2F}"/>
              </a:ext>
            </a:extLst>
          </p:cNvPr>
          <p:cNvSpPr>
            <a:spLocks noGrp="1"/>
          </p:cNvSpPr>
          <p:nvPr>
            <p:ph idx="1"/>
          </p:nvPr>
        </p:nvSpPr>
        <p:spPr>
          <a:xfrm>
            <a:off x="386863" y="1660205"/>
            <a:ext cx="10515600" cy="4579771"/>
          </a:xfrm>
          <a:effectLst>
            <a:outerShdw blurRad="50800" dist="38100" dir="2700000" algn="tl" rotWithShape="0">
              <a:prstClr val="black">
                <a:alpha val="40000"/>
              </a:prstClr>
            </a:outerShdw>
          </a:effectLst>
        </p:spPr>
        <p:txBody>
          <a:bodyPr>
            <a:noAutofit/>
          </a:bodyPr>
          <a:lstStyle/>
          <a:p>
            <a:pPr marL="685800" marR="0" lvl="0" indent="-571500">
              <a:lnSpc>
                <a:spcPct val="115000"/>
              </a:lnSpc>
              <a:spcBef>
                <a:spcPts val="0"/>
              </a:spcBef>
              <a:spcAft>
                <a:spcPts val="0"/>
              </a:spcAft>
              <a:buFont typeface="Wingdings" panose="05000000000000000000" pitchFamily="2" charset="2"/>
              <a:buChar char="Ø"/>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Mute Cell Phones</a:t>
            </a:r>
          </a:p>
          <a:p>
            <a:pPr marL="685800" marR="0" lvl="0" indent="-571500">
              <a:lnSpc>
                <a:spcPct val="115000"/>
              </a:lnSpc>
              <a:spcBef>
                <a:spcPts val="0"/>
              </a:spcBef>
              <a:spcAft>
                <a:spcPts val="0"/>
              </a:spcAft>
              <a:buFont typeface="Wingdings" panose="05000000000000000000" pitchFamily="2" charset="2"/>
              <a:buChar char="Ø"/>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Limit side conversations</a:t>
            </a:r>
          </a:p>
          <a:p>
            <a:pPr marL="685800" marR="0" lvl="0" indent="-571500">
              <a:lnSpc>
                <a:spcPct val="115000"/>
              </a:lnSpc>
              <a:spcBef>
                <a:spcPts val="0"/>
              </a:spcBef>
              <a:spcAft>
                <a:spcPts val="800"/>
              </a:spcAft>
              <a:buFont typeface="Wingdings" panose="05000000000000000000" pitchFamily="2" charset="2"/>
              <a:buChar char="Ø"/>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Be respectful</a:t>
            </a:r>
          </a:p>
          <a:p>
            <a:pPr marL="0" marR="0" indent="0" algn="ctr">
              <a:lnSpc>
                <a:spcPct val="115000"/>
              </a:lnSpc>
              <a:spcBef>
                <a:spcPts val="0"/>
              </a:spcBef>
              <a:spcAft>
                <a:spcPts val="800"/>
              </a:spcAft>
              <a:buNone/>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indent="0" algn="ctr">
              <a:lnSpc>
                <a:spcPct val="115000"/>
              </a:lnSpc>
              <a:spcBef>
                <a:spcPts val="0"/>
              </a:spcBef>
              <a:spcAft>
                <a:spcPts val="800"/>
              </a:spcAft>
              <a:buNone/>
            </a:pPr>
            <a:r>
              <a:rPr lang="en-US" sz="6000" kern="100" dirty="0">
                <a:effectLst/>
                <a:latin typeface="Aptos" panose="020B0004020202020204" pitchFamily="34" charset="0"/>
                <a:ea typeface="Aptos" panose="020B0004020202020204" pitchFamily="34" charset="0"/>
                <a:cs typeface="Times New Roman" panose="02020603050405020304" pitchFamily="18" charset="0"/>
              </a:rPr>
              <a:t> Thank you for coming!</a:t>
            </a:r>
          </a:p>
          <a:p>
            <a:endParaRPr lang="en-US" sz="3600" dirty="0"/>
          </a:p>
        </p:txBody>
      </p:sp>
      <p:pic>
        <p:nvPicPr>
          <p:cNvPr id="5" name="Picture 4">
            <a:extLst>
              <a:ext uri="{FF2B5EF4-FFF2-40B4-BE49-F238E27FC236}">
                <a16:creationId xmlns:a16="http://schemas.microsoft.com/office/drawing/2014/main" id="{7C710B60-F0F6-8DEF-2490-3191B15E34C5}"/>
              </a:ext>
            </a:extLst>
          </p:cNvPr>
          <p:cNvPicPr>
            <a:picLocks noChangeAspect="1"/>
          </p:cNvPicPr>
          <p:nvPr/>
        </p:nvPicPr>
        <p:blipFill>
          <a:blip r:embed="rId2"/>
          <a:stretch>
            <a:fillRect/>
          </a:stretch>
        </p:blipFill>
        <p:spPr>
          <a:xfrm>
            <a:off x="10393833" y="5872013"/>
            <a:ext cx="1641491" cy="815974"/>
          </a:xfrm>
          <a:prstGeom prst="rect">
            <a:avLst/>
          </a:prstGeom>
        </p:spPr>
      </p:pic>
      <p:pic>
        <p:nvPicPr>
          <p:cNvPr id="7" name="Picture 6">
            <a:extLst>
              <a:ext uri="{FF2B5EF4-FFF2-40B4-BE49-F238E27FC236}">
                <a16:creationId xmlns:a16="http://schemas.microsoft.com/office/drawing/2014/main" id="{4F7E4860-0A11-39B6-0277-1075DB168F10}"/>
              </a:ext>
            </a:extLst>
          </p:cNvPr>
          <p:cNvPicPr>
            <a:picLocks noChangeAspect="1"/>
          </p:cNvPicPr>
          <p:nvPr/>
        </p:nvPicPr>
        <p:blipFill>
          <a:blip r:embed="rId3"/>
          <a:stretch>
            <a:fillRect/>
          </a:stretch>
        </p:blipFill>
        <p:spPr>
          <a:xfrm>
            <a:off x="8420281" y="283239"/>
            <a:ext cx="3448514" cy="2131295"/>
          </a:xfrm>
          <a:prstGeom prst="rect">
            <a:avLst/>
          </a:prstGeom>
        </p:spPr>
      </p:pic>
    </p:spTree>
    <p:extLst>
      <p:ext uri="{BB962C8B-B14F-4D97-AF65-F5344CB8AC3E}">
        <p14:creationId xmlns:p14="http://schemas.microsoft.com/office/powerpoint/2010/main" val="484689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5855D-55E1-A901-DCBA-3CC329BDF101}"/>
              </a:ext>
            </a:extLst>
          </p:cNvPr>
          <p:cNvSpPr>
            <a:spLocks noGrp="1"/>
          </p:cNvSpPr>
          <p:nvPr>
            <p:ph type="title"/>
          </p:nvPr>
        </p:nvSpPr>
        <p:spPr>
          <a:xfrm>
            <a:off x="504509" y="356457"/>
            <a:ext cx="10515600" cy="1047645"/>
          </a:xfrm>
          <a:effectLst>
            <a:outerShdw blurRad="50800" dist="38100" algn="l" rotWithShape="0">
              <a:prstClr val="black">
                <a:alpha val="40000"/>
              </a:prstClr>
            </a:outerShdw>
          </a:effectLst>
        </p:spPr>
        <p:txBody>
          <a:bodyPr/>
          <a:lstStyle/>
          <a:p>
            <a:r>
              <a:rPr lang="en-US" dirty="0"/>
              <a:t>Objective of this Presentation</a:t>
            </a:r>
          </a:p>
        </p:txBody>
      </p:sp>
      <p:sp>
        <p:nvSpPr>
          <p:cNvPr id="3" name="Content Placeholder 2">
            <a:extLst>
              <a:ext uri="{FF2B5EF4-FFF2-40B4-BE49-F238E27FC236}">
                <a16:creationId xmlns:a16="http://schemas.microsoft.com/office/drawing/2014/main" id="{9A1FE1CF-CA66-DF49-3333-A2BD34C5BC1F}"/>
              </a:ext>
            </a:extLst>
          </p:cNvPr>
          <p:cNvSpPr>
            <a:spLocks noGrp="1"/>
          </p:cNvSpPr>
          <p:nvPr>
            <p:ph idx="1"/>
          </p:nvPr>
        </p:nvSpPr>
        <p:spPr>
          <a:xfrm>
            <a:off x="669188" y="1695616"/>
            <a:ext cx="10515600" cy="4351338"/>
          </a:xfrm>
        </p:spPr>
        <p:txBody>
          <a:bodyPr/>
          <a:lstStyle/>
          <a:p>
            <a:pPr>
              <a:buFont typeface="Wingdings" panose="05000000000000000000" pitchFamily="2" charset="2"/>
              <a:buChar char="Ø"/>
            </a:pPr>
            <a:r>
              <a:rPr lang="en-US" dirty="0"/>
              <a:t>Set context for our Town Hall discussion</a:t>
            </a:r>
          </a:p>
          <a:p>
            <a:pPr>
              <a:buFont typeface="Wingdings" panose="05000000000000000000" pitchFamily="2" charset="2"/>
              <a:buChar char="Ø"/>
            </a:pPr>
            <a:r>
              <a:rPr lang="en-US" dirty="0"/>
              <a:t>Define PFAS</a:t>
            </a:r>
          </a:p>
          <a:p>
            <a:pPr>
              <a:buFont typeface="Wingdings" panose="05000000000000000000" pitchFamily="2" charset="2"/>
              <a:buChar char="Ø"/>
            </a:pPr>
            <a:r>
              <a:rPr lang="en-US" dirty="0"/>
              <a:t>Explain why PFAS contamination of our air, water and bodies is a concern</a:t>
            </a:r>
          </a:p>
          <a:p>
            <a:pPr>
              <a:buFont typeface="Wingdings" panose="05000000000000000000" pitchFamily="2" charset="2"/>
              <a:buChar char="Ø"/>
            </a:pPr>
            <a:r>
              <a:rPr lang="en-US" dirty="0"/>
              <a:t>Present an overview of the sources of PFAS contamination and exposure pathways</a:t>
            </a:r>
          </a:p>
          <a:p>
            <a:pPr>
              <a:buFont typeface="Wingdings" panose="05000000000000000000" pitchFamily="2" charset="2"/>
              <a:buChar char="Ø"/>
            </a:pPr>
            <a:r>
              <a:rPr lang="en-US" dirty="0"/>
              <a:t>Provide an overview of the scope of PFAS contamination on a national and local level</a:t>
            </a:r>
          </a:p>
        </p:txBody>
      </p:sp>
      <p:pic>
        <p:nvPicPr>
          <p:cNvPr id="4" name="Picture 3">
            <a:extLst>
              <a:ext uri="{FF2B5EF4-FFF2-40B4-BE49-F238E27FC236}">
                <a16:creationId xmlns:a16="http://schemas.microsoft.com/office/drawing/2014/main" id="{009DCB91-32DD-1E25-B012-77F50D2E33C1}"/>
              </a:ext>
            </a:extLst>
          </p:cNvPr>
          <p:cNvPicPr>
            <a:picLocks noChangeAspect="1"/>
          </p:cNvPicPr>
          <p:nvPr/>
        </p:nvPicPr>
        <p:blipFill>
          <a:blip r:embed="rId2"/>
          <a:stretch>
            <a:fillRect/>
          </a:stretch>
        </p:blipFill>
        <p:spPr>
          <a:xfrm>
            <a:off x="11340398" y="6401914"/>
            <a:ext cx="816256" cy="40575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58201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236F4-4B77-7EF2-ED3B-E4308B31E892}"/>
              </a:ext>
            </a:extLst>
          </p:cNvPr>
          <p:cNvSpPr>
            <a:spLocks noGrp="1"/>
          </p:cNvSpPr>
          <p:nvPr>
            <p:ph type="title"/>
          </p:nvPr>
        </p:nvSpPr>
        <p:spPr>
          <a:xfrm>
            <a:off x="454904" y="331526"/>
            <a:ext cx="10515600" cy="1325563"/>
          </a:xfrm>
          <a:effectLst>
            <a:outerShdw blurRad="50800" dist="38100" dir="2700000" algn="tl" rotWithShape="0">
              <a:prstClr val="black">
                <a:alpha val="40000"/>
              </a:prstClr>
            </a:outerShdw>
          </a:effectLst>
        </p:spPr>
        <p:txBody>
          <a:bodyPr>
            <a:normAutofit/>
          </a:bodyPr>
          <a:lstStyle/>
          <a:p>
            <a:r>
              <a:rPr lang="en-US" dirty="0"/>
              <a:t>What is PFAS ?</a:t>
            </a:r>
            <a:br>
              <a:rPr lang="en-US" dirty="0"/>
            </a:br>
            <a:r>
              <a:rPr lang="en-US" dirty="0"/>
              <a:t>(</a:t>
            </a:r>
            <a:r>
              <a:rPr lang="en-US" b="0" i="0" dirty="0">
                <a:solidFill>
                  <a:srgbClr val="1B1B1B"/>
                </a:solidFill>
                <a:effectLst/>
                <a:latin typeface="Source Sans Pro Web"/>
              </a:rPr>
              <a:t>per- and polyfluoroalkyl substances)</a:t>
            </a:r>
            <a:endParaRPr lang="en-US" dirty="0"/>
          </a:p>
        </p:txBody>
      </p:sp>
      <p:sp>
        <p:nvSpPr>
          <p:cNvPr id="3" name="Content Placeholder 2">
            <a:extLst>
              <a:ext uri="{FF2B5EF4-FFF2-40B4-BE49-F238E27FC236}">
                <a16:creationId xmlns:a16="http://schemas.microsoft.com/office/drawing/2014/main" id="{CDAE5024-1077-07F6-E416-007B8759AEB3}"/>
              </a:ext>
            </a:extLst>
          </p:cNvPr>
          <p:cNvSpPr>
            <a:spLocks noGrp="1"/>
          </p:cNvSpPr>
          <p:nvPr>
            <p:ph idx="1"/>
          </p:nvPr>
        </p:nvSpPr>
        <p:spPr>
          <a:xfrm>
            <a:off x="399763" y="1742777"/>
            <a:ext cx="8096344" cy="3780244"/>
          </a:xfrm>
          <a:effectLst/>
        </p:spPr>
        <p:txBody>
          <a:bodyPr>
            <a:noAutofit/>
          </a:bodyPr>
          <a:lstStyle/>
          <a:p>
            <a:pPr>
              <a:buFont typeface="Wingdings" panose="05000000000000000000" pitchFamily="2" charset="2"/>
              <a:buChar char="Ø"/>
            </a:pPr>
            <a:r>
              <a:rPr lang="en-US" sz="2200" kern="0" dirty="0">
                <a:effectLst/>
                <a:ea typeface="Aptos" panose="020B0004020202020204" pitchFamily="34" charset="0"/>
              </a:rPr>
              <a:t>PFAS are human-made chemicals used in industry and consumer products since the 1940s</a:t>
            </a:r>
          </a:p>
          <a:p>
            <a:pPr>
              <a:buFont typeface="Wingdings" panose="05000000000000000000" pitchFamily="2" charset="2"/>
              <a:buChar char="Ø"/>
            </a:pPr>
            <a:r>
              <a:rPr lang="en-US" sz="2200" kern="0" dirty="0">
                <a:effectLst/>
                <a:ea typeface="Aptos" panose="020B0004020202020204" pitchFamily="34" charset="0"/>
              </a:rPr>
              <a:t>There are nearly 15,000 kinds of PFAS chemicals found in many different consumer, commercial, and industrial products:</a:t>
            </a:r>
          </a:p>
          <a:p>
            <a:pPr lvl="1">
              <a:buFont typeface="Wingdings" panose="05000000000000000000" pitchFamily="2" charset="2"/>
              <a:buChar char="§"/>
            </a:pPr>
            <a:r>
              <a:rPr lang="en-US" sz="2200" kern="0" dirty="0">
                <a:ea typeface="Aptos" panose="020B0004020202020204" pitchFamily="34" charset="0"/>
              </a:rPr>
              <a:t>Fast f</a:t>
            </a:r>
            <a:r>
              <a:rPr lang="en-US" sz="2200" kern="0" dirty="0">
                <a:effectLst/>
                <a:ea typeface="Aptos" panose="020B0004020202020204" pitchFamily="34" charset="0"/>
              </a:rPr>
              <a:t>ood packaging, </a:t>
            </a:r>
          </a:p>
          <a:p>
            <a:pPr lvl="1">
              <a:buFont typeface="Wingdings" panose="05000000000000000000" pitchFamily="2" charset="2"/>
              <a:buChar char="§"/>
            </a:pPr>
            <a:r>
              <a:rPr lang="en-US" sz="2200" kern="0" dirty="0">
                <a:ea typeface="Aptos" panose="020B0004020202020204" pitchFamily="34" charset="0"/>
              </a:rPr>
              <a:t>C</a:t>
            </a:r>
            <a:r>
              <a:rPr lang="en-US" sz="2200" kern="0" dirty="0">
                <a:effectLst/>
                <a:ea typeface="Aptos" panose="020B0004020202020204" pitchFamily="34" charset="0"/>
              </a:rPr>
              <a:t>leaning products</a:t>
            </a:r>
            <a:r>
              <a:rPr lang="en-US" sz="2200" kern="0" dirty="0">
                <a:ea typeface="Aptos" panose="020B0004020202020204" pitchFamily="34" charset="0"/>
              </a:rPr>
              <a:t> (waxes and polishes, dishwashing </a:t>
            </a:r>
            <a:r>
              <a:rPr lang="en-US" sz="2200" kern="0">
                <a:ea typeface="Aptos" panose="020B0004020202020204" pitchFamily="34" charset="0"/>
              </a:rPr>
              <a:t>aids),</a:t>
            </a:r>
            <a:endParaRPr lang="en-US" sz="2200" kern="0" dirty="0">
              <a:effectLst/>
              <a:ea typeface="Aptos" panose="020B0004020202020204" pitchFamily="34" charset="0"/>
            </a:endParaRPr>
          </a:p>
          <a:p>
            <a:pPr lvl="1">
              <a:buFont typeface="Wingdings" panose="05000000000000000000" pitchFamily="2" charset="2"/>
              <a:buChar char="§"/>
            </a:pPr>
            <a:r>
              <a:rPr lang="en-US" sz="2200" kern="0" dirty="0">
                <a:effectLst/>
                <a:ea typeface="Aptos" panose="020B0004020202020204" pitchFamily="34" charset="0"/>
              </a:rPr>
              <a:t>Clothing (water resistant jackets),</a:t>
            </a:r>
          </a:p>
          <a:p>
            <a:pPr lvl="1">
              <a:buFont typeface="Wingdings" panose="05000000000000000000" pitchFamily="2" charset="2"/>
              <a:buChar char="§"/>
            </a:pPr>
            <a:r>
              <a:rPr lang="en-US" sz="2200" kern="0" dirty="0">
                <a:ea typeface="Aptos" panose="020B0004020202020204" pitchFamily="34" charset="0"/>
              </a:rPr>
              <a:t>S</a:t>
            </a:r>
            <a:r>
              <a:rPr lang="en-US" sz="2200" kern="0" dirty="0">
                <a:effectLst/>
                <a:ea typeface="Aptos" panose="020B0004020202020204" pitchFamily="34" charset="0"/>
              </a:rPr>
              <a:t>tain resistant carpet, </a:t>
            </a:r>
          </a:p>
          <a:p>
            <a:pPr lvl="1">
              <a:buFont typeface="Wingdings" panose="05000000000000000000" pitchFamily="2" charset="2"/>
              <a:buChar char="§"/>
            </a:pPr>
            <a:r>
              <a:rPr lang="en-US" sz="2200" kern="0" dirty="0">
                <a:ea typeface="Aptos" panose="020B0004020202020204" pitchFamily="34" charset="0"/>
              </a:rPr>
              <a:t>F</a:t>
            </a:r>
            <a:r>
              <a:rPr lang="en-US" sz="2200" kern="0" dirty="0">
                <a:effectLst/>
                <a:ea typeface="Aptos" panose="020B0004020202020204" pitchFamily="34" charset="0"/>
              </a:rPr>
              <a:t>irefighting foam, and </a:t>
            </a:r>
          </a:p>
          <a:p>
            <a:pPr lvl="1">
              <a:buFont typeface="Wingdings" panose="05000000000000000000" pitchFamily="2" charset="2"/>
              <a:buChar char="§"/>
            </a:pPr>
            <a:r>
              <a:rPr lang="en-US" sz="2200" kern="0" dirty="0">
                <a:ea typeface="Aptos" panose="020B0004020202020204" pitchFamily="34" charset="0"/>
              </a:rPr>
              <a:t>O</a:t>
            </a:r>
            <a:r>
              <a:rPr lang="en-US" sz="2200" kern="0" dirty="0">
                <a:effectLst/>
                <a:ea typeface="Aptos" panose="020B0004020202020204" pitchFamily="34" charset="0"/>
              </a:rPr>
              <a:t>ther products that resist grease, water, and oil.</a:t>
            </a:r>
          </a:p>
        </p:txBody>
      </p:sp>
      <p:sp>
        <p:nvSpPr>
          <p:cNvPr id="4" name="TextBox 3">
            <a:extLst>
              <a:ext uri="{FF2B5EF4-FFF2-40B4-BE49-F238E27FC236}">
                <a16:creationId xmlns:a16="http://schemas.microsoft.com/office/drawing/2014/main" id="{2D01C33B-1A47-A935-BFA0-9D5A2A3DBB20}"/>
              </a:ext>
            </a:extLst>
          </p:cNvPr>
          <p:cNvSpPr txBox="1"/>
          <p:nvPr/>
        </p:nvSpPr>
        <p:spPr>
          <a:xfrm>
            <a:off x="160565" y="5431747"/>
            <a:ext cx="11695509" cy="1200329"/>
          </a:xfrm>
          <a:prstGeom prst="rect">
            <a:avLst/>
          </a:prstGeom>
          <a:noFill/>
          <a:effectLst>
            <a:outerShdw blurRad="63500" sx="102000" sy="102000" algn="ctr" rotWithShape="0">
              <a:prstClr val="black">
                <a:alpha val="40000"/>
              </a:prstClr>
            </a:outerShdw>
          </a:effectLst>
        </p:spPr>
        <p:txBody>
          <a:bodyPr wrap="none" rtlCol="0">
            <a:spAutoFit/>
          </a:bodyPr>
          <a:lstStyle/>
          <a:p>
            <a:r>
              <a:rPr lang="en-US" sz="2400" b="1" i="0" dirty="0">
                <a:solidFill>
                  <a:srgbClr val="000000"/>
                </a:solidFill>
                <a:effectLst/>
              </a:rPr>
              <a:t>Due to the widespread use of PFAS and the fact that they bioaccumulate, they are </a:t>
            </a:r>
          </a:p>
          <a:p>
            <a:r>
              <a:rPr lang="en-US" sz="2400" b="1" i="0" dirty="0">
                <a:solidFill>
                  <a:srgbClr val="000000"/>
                </a:solidFill>
                <a:effectLst/>
              </a:rPr>
              <a:t>found in the bodies of people and animals all over the world, as well as ground and </a:t>
            </a:r>
          </a:p>
          <a:p>
            <a:r>
              <a:rPr lang="en-US" sz="2400" b="1" i="0" dirty="0">
                <a:solidFill>
                  <a:srgbClr val="000000"/>
                </a:solidFill>
                <a:effectLst/>
              </a:rPr>
              <a:t>surface water. </a:t>
            </a:r>
            <a:endParaRPr lang="en-US" sz="2400" b="1" dirty="0"/>
          </a:p>
        </p:txBody>
      </p:sp>
      <p:pic>
        <p:nvPicPr>
          <p:cNvPr id="6" name="Picture 5">
            <a:extLst>
              <a:ext uri="{FF2B5EF4-FFF2-40B4-BE49-F238E27FC236}">
                <a16:creationId xmlns:a16="http://schemas.microsoft.com/office/drawing/2014/main" id="{C923B415-D8F3-9AC9-7D89-9381899CFBF0}"/>
              </a:ext>
            </a:extLst>
          </p:cNvPr>
          <p:cNvPicPr>
            <a:picLocks noChangeAspect="1"/>
          </p:cNvPicPr>
          <p:nvPr/>
        </p:nvPicPr>
        <p:blipFill>
          <a:blip r:embed="rId2"/>
          <a:stretch>
            <a:fillRect/>
          </a:stretch>
        </p:blipFill>
        <p:spPr>
          <a:xfrm>
            <a:off x="11340398" y="6401914"/>
            <a:ext cx="816256" cy="405755"/>
          </a:xfrm>
          <a:prstGeom prst="rect">
            <a:avLst/>
          </a:prstGeom>
          <a:effectLst>
            <a:outerShdw blurRad="63500" sx="102000" sy="102000" algn="ctr" rotWithShape="0">
              <a:prstClr val="black">
                <a:alpha val="40000"/>
              </a:prstClr>
            </a:outerShdw>
          </a:effectLst>
        </p:spPr>
      </p:pic>
      <p:pic>
        <p:nvPicPr>
          <p:cNvPr id="8" name="Picture 7">
            <a:extLst>
              <a:ext uri="{FF2B5EF4-FFF2-40B4-BE49-F238E27FC236}">
                <a16:creationId xmlns:a16="http://schemas.microsoft.com/office/drawing/2014/main" id="{51925767-EC36-6357-3C14-77D4E0799B85}"/>
              </a:ext>
            </a:extLst>
          </p:cNvPr>
          <p:cNvPicPr>
            <a:picLocks noChangeAspect="1"/>
          </p:cNvPicPr>
          <p:nvPr/>
        </p:nvPicPr>
        <p:blipFill>
          <a:blip r:embed="rId3"/>
          <a:stretch>
            <a:fillRect/>
          </a:stretch>
        </p:blipFill>
        <p:spPr>
          <a:xfrm>
            <a:off x="8424449" y="1787446"/>
            <a:ext cx="3537415" cy="3504355"/>
          </a:xfrm>
          <a:prstGeom prst="rect">
            <a:avLst/>
          </a:prstGeom>
          <a:effectLst>
            <a:outerShdw blurRad="63500" sx="102000" sy="102000" algn="ctr" rotWithShape="0">
              <a:prstClr val="black">
                <a:alpha val="40000"/>
              </a:prstClr>
            </a:outerShdw>
          </a:effectLst>
        </p:spPr>
      </p:pic>
      <p:sp>
        <p:nvSpPr>
          <p:cNvPr id="5" name="TextBox 4">
            <a:extLst>
              <a:ext uri="{FF2B5EF4-FFF2-40B4-BE49-F238E27FC236}">
                <a16:creationId xmlns:a16="http://schemas.microsoft.com/office/drawing/2014/main" id="{4210E653-9B9E-9A40-EA03-1629DF485596}"/>
              </a:ext>
            </a:extLst>
          </p:cNvPr>
          <p:cNvSpPr txBox="1"/>
          <p:nvPr/>
        </p:nvSpPr>
        <p:spPr>
          <a:xfrm>
            <a:off x="10108227" y="6485911"/>
            <a:ext cx="1265425" cy="307777"/>
          </a:xfrm>
          <a:prstGeom prst="rect">
            <a:avLst/>
          </a:prstGeom>
          <a:noFill/>
        </p:spPr>
        <p:txBody>
          <a:bodyPr wrap="square" rtlCol="0">
            <a:spAutoFit/>
          </a:bodyPr>
          <a:lstStyle/>
          <a:p>
            <a:r>
              <a:rPr lang="en-US" sz="1400" dirty="0"/>
              <a:t>(Source: EPA)</a:t>
            </a:r>
          </a:p>
        </p:txBody>
      </p:sp>
    </p:spTree>
    <p:extLst>
      <p:ext uri="{BB962C8B-B14F-4D97-AF65-F5344CB8AC3E}">
        <p14:creationId xmlns:p14="http://schemas.microsoft.com/office/powerpoint/2010/main" val="189735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F88E-CDA8-DA2A-7FD3-A4B29391496A}"/>
              </a:ext>
            </a:extLst>
          </p:cNvPr>
          <p:cNvSpPr>
            <a:spLocks noGrp="1"/>
          </p:cNvSpPr>
          <p:nvPr>
            <p:ph type="title"/>
          </p:nvPr>
        </p:nvSpPr>
        <p:spPr>
          <a:xfrm>
            <a:off x="264264" y="259746"/>
            <a:ext cx="10515600" cy="792504"/>
          </a:xfrm>
          <a:effectLst>
            <a:outerShdw blurRad="50800" dist="38100" dir="18900000" algn="bl" rotWithShape="0">
              <a:prstClr val="black">
                <a:alpha val="40000"/>
              </a:prstClr>
            </a:outerShdw>
          </a:effectLst>
        </p:spPr>
        <p:txBody>
          <a:bodyPr>
            <a:normAutofit/>
          </a:bodyPr>
          <a:lstStyle/>
          <a:p>
            <a:r>
              <a:rPr lang="en-US" dirty="0"/>
              <a:t>Why are we concerned about PFAS?</a:t>
            </a:r>
          </a:p>
        </p:txBody>
      </p:sp>
      <p:sp>
        <p:nvSpPr>
          <p:cNvPr id="3" name="Content Placeholder 2">
            <a:extLst>
              <a:ext uri="{FF2B5EF4-FFF2-40B4-BE49-F238E27FC236}">
                <a16:creationId xmlns:a16="http://schemas.microsoft.com/office/drawing/2014/main" id="{5FB36AAE-B82D-F850-B3D0-A5BB25EA25D4}"/>
              </a:ext>
            </a:extLst>
          </p:cNvPr>
          <p:cNvSpPr>
            <a:spLocks noGrp="1"/>
          </p:cNvSpPr>
          <p:nvPr>
            <p:ph idx="1"/>
          </p:nvPr>
        </p:nvSpPr>
        <p:spPr>
          <a:xfrm>
            <a:off x="366822" y="1058051"/>
            <a:ext cx="11042501" cy="5724131"/>
          </a:xfrm>
        </p:spPr>
        <p:txBody>
          <a:bodyPr>
            <a:noAutofit/>
          </a:bodyPr>
          <a:lstStyle/>
          <a:p>
            <a:pPr algn="l">
              <a:buFont typeface="Wingdings" panose="05000000000000000000" pitchFamily="2" charset="2"/>
              <a:buChar char="Ø"/>
            </a:pPr>
            <a:r>
              <a:rPr lang="en-US" sz="2200" b="0" i="0" dirty="0">
                <a:solidFill>
                  <a:srgbClr val="001919"/>
                </a:solidFill>
                <a:effectLst/>
              </a:rPr>
              <a:t>The epidemiological evidence suggest associations between increases in exposure to PFAS and certain health effects.</a:t>
            </a:r>
          </a:p>
          <a:p>
            <a:pPr marL="573088" indent="-230188" algn="l">
              <a:buFont typeface="Wingdings" panose="05000000000000000000" pitchFamily="2" charset="2"/>
              <a:buChar char="§"/>
            </a:pPr>
            <a:r>
              <a:rPr lang="en-US" sz="2200" b="0" i="0" dirty="0">
                <a:solidFill>
                  <a:srgbClr val="001919"/>
                </a:solidFill>
                <a:effectLst/>
              </a:rPr>
              <a:t>Increases in cholesterol levels (PFOA, PFOS, PFNA, PFDA)</a:t>
            </a:r>
          </a:p>
          <a:p>
            <a:pPr marL="573088" indent="-230188" algn="l">
              <a:buFont typeface="Wingdings" panose="05000000000000000000" pitchFamily="2" charset="2"/>
              <a:buChar char="§"/>
            </a:pPr>
            <a:r>
              <a:rPr lang="en-US" sz="2200" b="0" i="0" dirty="0">
                <a:solidFill>
                  <a:srgbClr val="001919"/>
                </a:solidFill>
                <a:effectLst/>
              </a:rPr>
              <a:t>Changes in liver enzymes (PFOA, PFOS, </a:t>
            </a:r>
            <a:r>
              <a:rPr lang="en-US" sz="2200" b="0" i="0" dirty="0" err="1">
                <a:solidFill>
                  <a:srgbClr val="001919"/>
                </a:solidFill>
                <a:effectLst/>
              </a:rPr>
              <a:t>PFHxS</a:t>
            </a:r>
            <a:r>
              <a:rPr lang="en-US" sz="2200" b="0" i="0" dirty="0">
                <a:solidFill>
                  <a:srgbClr val="001919"/>
                </a:solidFill>
                <a:effectLst/>
              </a:rPr>
              <a:t>)</a:t>
            </a:r>
          </a:p>
          <a:p>
            <a:pPr marL="573088" indent="-230188" algn="l">
              <a:buFont typeface="Wingdings" panose="05000000000000000000" pitchFamily="2" charset="2"/>
              <a:buChar char="§"/>
            </a:pPr>
            <a:r>
              <a:rPr lang="en-US" sz="2200" b="0" i="0" dirty="0">
                <a:solidFill>
                  <a:srgbClr val="001919"/>
                </a:solidFill>
                <a:effectLst/>
              </a:rPr>
              <a:t>Decreases in birth weight (PFOA, PFOS)</a:t>
            </a:r>
          </a:p>
          <a:p>
            <a:pPr marL="573088" indent="-230188" algn="l">
              <a:buFont typeface="Wingdings" panose="05000000000000000000" pitchFamily="2" charset="2"/>
              <a:buChar char="§"/>
            </a:pPr>
            <a:r>
              <a:rPr lang="en-US" sz="2200" b="0" i="0" dirty="0">
                <a:solidFill>
                  <a:srgbClr val="001919"/>
                </a:solidFill>
                <a:effectLst/>
              </a:rPr>
              <a:t>Lower antibody response to some vaccines (PFOA, PFOS, </a:t>
            </a:r>
            <a:r>
              <a:rPr lang="en-US" sz="2200" b="0" i="0" dirty="0" err="1">
                <a:solidFill>
                  <a:srgbClr val="001919"/>
                </a:solidFill>
                <a:effectLst/>
              </a:rPr>
              <a:t>PFHxS</a:t>
            </a:r>
            <a:r>
              <a:rPr lang="en-US" sz="2200" b="0" i="0" dirty="0">
                <a:solidFill>
                  <a:srgbClr val="001919"/>
                </a:solidFill>
                <a:effectLst/>
              </a:rPr>
              <a:t>, PFDA)</a:t>
            </a:r>
          </a:p>
          <a:p>
            <a:pPr marL="573088" indent="-230188" algn="l">
              <a:buFont typeface="Wingdings" panose="05000000000000000000" pitchFamily="2" charset="2"/>
              <a:buChar char="§"/>
            </a:pPr>
            <a:r>
              <a:rPr lang="en-US" sz="2200" b="0" i="0" dirty="0">
                <a:solidFill>
                  <a:srgbClr val="001919"/>
                </a:solidFill>
                <a:effectLst/>
              </a:rPr>
              <a:t>Pregnancy-induced hypertension and preeclampsia (PFOA, PFOS)</a:t>
            </a:r>
          </a:p>
          <a:p>
            <a:pPr marL="573088" indent="-230188" algn="l">
              <a:buFont typeface="Wingdings" panose="05000000000000000000" pitchFamily="2" charset="2"/>
              <a:buChar char="§"/>
            </a:pPr>
            <a:r>
              <a:rPr lang="en-US" sz="2200" b="0" i="0" dirty="0">
                <a:solidFill>
                  <a:srgbClr val="001919"/>
                </a:solidFill>
                <a:effectLst/>
              </a:rPr>
              <a:t>Kidney and testicular cancer (PFOA)</a:t>
            </a:r>
          </a:p>
          <a:p>
            <a:pPr marL="285750" indent="-285750">
              <a:buFont typeface="Wingdings" panose="05000000000000000000" pitchFamily="2" charset="2"/>
              <a:buChar char="Ø"/>
            </a:pPr>
            <a:r>
              <a:rPr lang="en-US" sz="2200" dirty="0">
                <a:solidFill>
                  <a:srgbClr val="001919"/>
                </a:solidFill>
              </a:rPr>
              <a:t>Research to understand how PFAS harms humans is ongoing. </a:t>
            </a:r>
          </a:p>
          <a:p>
            <a:pPr marL="285750" indent="-285750">
              <a:buFont typeface="Wingdings" panose="05000000000000000000" pitchFamily="2" charset="2"/>
              <a:buChar char="Ø"/>
            </a:pPr>
            <a:endParaRPr lang="en-US" sz="2200" b="0" i="0" dirty="0">
              <a:solidFill>
                <a:srgbClr val="001919"/>
              </a:solidFill>
              <a:effectLst/>
            </a:endParaRPr>
          </a:p>
          <a:p>
            <a:pPr marL="0" indent="0" algn="l">
              <a:buNone/>
            </a:pPr>
            <a:r>
              <a:rPr lang="en-US" sz="2200" b="1" i="0" dirty="0">
                <a:solidFill>
                  <a:srgbClr val="001919"/>
                </a:solidFill>
                <a:effectLst/>
              </a:rPr>
              <a:t>The risk of health effects associated with PFAS depends on exposure factors (e.g., dose, frequency, route, and duration), individual factors (e.g., sensitivity and disease burden), and other determinants of health (e.g., access to safe water and quality healthcare).</a:t>
            </a:r>
          </a:p>
          <a:p>
            <a:pPr marL="0" indent="0">
              <a:buNone/>
            </a:pPr>
            <a:endParaRPr lang="en-US" sz="2200" dirty="0"/>
          </a:p>
        </p:txBody>
      </p:sp>
      <p:sp>
        <p:nvSpPr>
          <p:cNvPr id="4" name="AutoShape 2">
            <a:extLst>
              <a:ext uri="{FF2B5EF4-FFF2-40B4-BE49-F238E27FC236}">
                <a16:creationId xmlns:a16="http://schemas.microsoft.com/office/drawing/2014/main" id="{DA678C44-F949-9F14-74A8-DEC0F1EC987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D7D329CE-FE64-A880-D312-16FB2EA66322}"/>
              </a:ext>
            </a:extLst>
          </p:cNvPr>
          <p:cNvPicPr>
            <a:picLocks noChangeAspect="1"/>
          </p:cNvPicPr>
          <p:nvPr/>
        </p:nvPicPr>
        <p:blipFill>
          <a:blip r:embed="rId2"/>
          <a:stretch>
            <a:fillRect/>
          </a:stretch>
        </p:blipFill>
        <p:spPr>
          <a:xfrm>
            <a:off x="9721417" y="2760897"/>
            <a:ext cx="2103761" cy="1481746"/>
          </a:xfrm>
          <a:prstGeom prst="rect">
            <a:avLst/>
          </a:prstGeom>
          <a:effectLst>
            <a:outerShdw blurRad="50800" dist="38100" dir="16200000" rotWithShape="0">
              <a:prstClr val="black">
                <a:alpha val="40000"/>
              </a:prstClr>
            </a:outerShdw>
          </a:effectLst>
        </p:spPr>
      </p:pic>
      <p:pic>
        <p:nvPicPr>
          <p:cNvPr id="9" name="Picture 8">
            <a:extLst>
              <a:ext uri="{FF2B5EF4-FFF2-40B4-BE49-F238E27FC236}">
                <a16:creationId xmlns:a16="http://schemas.microsoft.com/office/drawing/2014/main" id="{B1AE6DDE-466F-E13B-E776-AB63DEAE1508}"/>
              </a:ext>
            </a:extLst>
          </p:cNvPr>
          <p:cNvPicPr>
            <a:picLocks noChangeAspect="1"/>
          </p:cNvPicPr>
          <p:nvPr/>
        </p:nvPicPr>
        <p:blipFill>
          <a:blip r:embed="rId3"/>
          <a:stretch>
            <a:fillRect/>
          </a:stretch>
        </p:blipFill>
        <p:spPr>
          <a:xfrm>
            <a:off x="11165789" y="6296230"/>
            <a:ext cx="816256" cy="405755"/>
          </a:xfrm>
          <a:prstGeom prst="rect">
            <a:avLst/>
          </a:prstGeom>
          <a:effectLst>
            <a:outerShdw blurRad="63500" sx="102000" sy="102000" algn="ctr" rotWithShape="0">
              <a:prstClr val="black">
                <a:alpha val="40000"/>
              </a:prstClr>
            </a:outerShdw>
          </a:effectLst>
        </p:spPr>
      </p:pic>
      <p:sp>
        <p:nvSpPr>
          <p:cNvPr id="5" name="TextBox 4">
            <a:extLst>
              <a:ext uri="{FF2B5EF4-FFF2-40B4-BE49-F238E27FC236}">
                <a16:creationId xmlns:a16="http://schemas.microsoft.com/office/drawing/2014/main" id="{F2CB09B3-5A99-45F6-CB93-D279673BCEF8}"/>
              </a:ext>
            </a:extLst>
          </p:cNvPr>
          <p:cNvSpPr txBox="1"/>
          <p:nvPr/>
        </p:nvSpPr>
        <p:spPr>
          <a:xfrm>
            <a:off x="9654070" y="6499107"/>
            <a:ext cx="1460440" cy="307777"/>
          </a:xfrm>
          <a:prstGeom prst="rect">
            <a:avLst/>
          </a:prstGeom>
          <a:noFill/>
        </p:spPr>
        <p:txBody>
          <a:bodyPr wrap="square" rtlCol="0">
            <a:spAutoFit/>
          </a:bodyPr>
          <a:lstStyle/>
          <a:p>
            <a:r>
              <a:rPr lang="en-US" sz="1400" dirty="0"/>
              <a:t>(Source: ATSDR)</a:t>
            </a:r>
          </a:p>
        </p:txBody>
      </p:sp>
    </p:spTree>
    <p:extLst>
      <p:ext uri="{BB962C8B-B14F-4D97-AF65-F5344CB8AC3E}">
        <p14:creationId xmlns:p14="http://schemas.microsoft.com/office/powerpoint/2010/main" val="1521381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007E9-5ECC-624F-FCBB-AD62BB95B2B7}"/>
              </a:ext>
            </a:extLst>
          </p:cNvPr>
          <p:cNvSpPr>
            <a:spLocks noGrp="1"/>
          </p:cNvSpPr>
          <p:nvPr>
            <p:ph type="title"/>
          </p:nvPr>
        </p:nvSpPr>
        <p:spPr>
          <a:xfrm>
            <a:off x="286803" y="296200"/>
            <a:ext cx="10515600" cy="1017963"/>
          </a:xfrm>
          <a:effectLst>
            <a:outerShdw blurRad="50800" dist="38100" dir="18900000" algn="bl" rotWithShape="0">
              <a:prstClr val="black">
                <a:alpha val="40000"/>
              </a:prstClr>
            </a:outerShdw>
          </a:effectLst>
        </p:spPr>
        <p:txBody>
          <a:bodyPr/>
          <a:lstStyle/>
          <a:p>
            <a:r>
              <a:rPr lang="en-US" dirty="0"/>
              <a:t>Sources of PFAS Pollution</a:t>
            </a:r>
          </a:p>
        </p:txBody>
      </p:sp>
      <p:sp>
        <p:nvSpPr>
          <p:cNvPr id="3" name="Content Placeholder 2">
            <a:extLst>
              <a:ext uri="{FF2B5EF4-FFF2-40B4-BE49-F238E27FC236}">
                <a16:creationId xmlns:a16="http://schemas.microsoft.com/office/drawing/2014/main" id="{90D47D1D-B740-8E45-71D3-78C234492A8D}"/>
              </a:ext>
            </a:extLst>
          </p:cNvPr>
          <p:cNvSpPr>
            <a:spLocks noGrp="1"/>
          </p:cNvSpPr>
          <p:nvPr>
            <p:ph idx="1"/>
          </p:nvPr>
        </p:nvSpPr>
        <p:spPr>
          <a:xfrm>
            <a:off x="329490" y="1167124"/>
            <a:ext cx="11539329" cy="5527754"/>
          </a:xfrm>
          <a:effectLst/>
        </p:spPr>
        <p:txBody>
          <a:bodyPr>
            <a:normAutofit/>
          </a:bodyPr>
          <a:lstStyle/>
          <a:p>
            <a:pPr>
              <a:buFont typeface="Wingdings" panose="05000000000000000000" pitchFamily="2" charset="2"/>
              <a:buChar char="Ø"/>
            </a:pPr>
            <a:r>
              <a:rPr lang="en-US" sz="2400" b="1" dirty="0"/>
              <a:t>Manufactured Products</a:t>
            </a:r>
          </a:p>
          <a:p>
            <a:pPr lvl="1">
              <a:buFont typeface="Wingdings" panose="05000000000000000000" pitchFamily="2" charset="2"/>
              <a:buChar char="§"/>
            </a:pPr>
            <a:r>
              <a:rPr lang="en-US" dirty="0">
                <a:solidFill>
                  <a:srgbClr val="040C28"/>
                </a:solidFill>
                <a:latin typeface="Google Sans"/>
              </a:rPr>
              <a:t>T</a:t>
            </a:r>
            <a:r>
              <a:rPr lang="en-US" b="0" i="0" dirty="0">
                <a:solidFill>
                  <a:srgbClr val="040C28"/>
                </a:solidFill>
                <a:effectLst/>
                <a:latin typeface="Google Sans"/>
              </a:rPr>
              <a:t>he production of goods using labor, machinery, tools and biological or chemical processing or formulation</a:t>
            </a:r>
            <a:r>
              <a:rPr lang="en-US" b="0" i="0" dirty="0">
                <a:solidFill>
                  <a:srgbClr val="202124"/>
                </a:solidFill>
                <a:effectLst/>
                <a:latin typeface="Google Sans"/>
              </a:rPr>
              <a:t>.</a:t>
            </a:r>
            <a:endParaRPr lang="en-US" dirty="0"/>
          </a:p>
          <a:p>
            <a:pPr lvl="2"/>
            <a:r>
              <a:rPr lang="en-US" sz="2400" dirty="0"/>
              <a:t>Examples of some products that have historically contained PFAS include nonstick pans, electronics, food packaging, communication networks, carpets, cosmetics, etc.</a:t>
            </a:r>
          </a:p>
          <a:p>
            <a:pPr marL="458788" lvl="1" indent="-457200">
              <a:buFont typeface="Wingdings" panose="05000000000000000000" pitchFamily="2" charset="2"/>
              <a:buChar char="Ø"/>
            </a:pPr>
            <a:r>
              <a:rPr lang="en-US" b="1" dirty="0"/>
              <a:t>Industrial Discharges</a:t>
            </a:r>
          </a:p>
          <a:p>
            <a:pPr marL="801688" lvl="2" indent="-342900">
              <a:buFont typeface="Wingdings" panose="05000000000000000000" pitchFamily="2" charset="2"/>
              <a:buChar char="§"/>
            </a:pPr>
            <a:r>
              <a:rPr lang="en-US" sz="2400" b="0" i="0" dirty="0">
                <a:solidFill>
                  <a:srgbClr val="040C28"/>
                </a:solidFill>
                <a:effectLst/>
                <a:latin typeface="Google Sans"/>
              </a:rPr>
              <a:t>The act of introducing or depositing wastes from any non-domestic source into a public sewer, private sewer, or side sewer tributary</a:t>
            </a:r>
            <a:endParaRPr lang="en-US" sz="2400" dirty="0"/>
          </a:p>
          <a:p>
            <a:pPr marL="457200" lvl="3" indent="-457200">
              <a:buFont typeface="Wingdings" panose="05000000000000000000" pitchFamily="2" charset="2"/>
              <a:buChar char="Ø"/>
            </a:pPr>
            <a:r>
              <a:rPr lang="en-US" sz="2400" b="1" dirty="0"/>
              <a:t>The Military</a:t>
            </a:r>
          </a:p>
          <a:p>
            <a:pPr marL="744538" lvl="3" indent="-285750">
              <a:buFont typeface="Wingdings" panose="05000000000000000000" pitchFamily="2" charset="2"/>
              <a:buChar char="§"/>
            </a:pPr>
            <a:r>
              <a:rPr lang="en-US" sz="2400" dirty="0">
                <a:effectLst/>
                <a:latin typeface="Segoe UI" panose="020B0502040204020203" pitchFamily="34" charset="0"/>
              </a:rPr>
              <a:t>The military has historically used firefighting foam containing PFAS during emergencies or training exercises. Some of the highest levels of PFAS ever detected in groundwater have been found around military bases.</a:t>
            </a:r>
            <a:endParaRPr lang="en-US" sz="2400" dirty="0"/>
          </a:p>
        </p:txBody>
      </p:sp>
      <p:pic>
        <p:nvPicPr>
          <p:cNvPr id="6" name="Picture 5">
            <a:extLst>
              <a:ext uri="{FF2B5EF4-FFF2-40B4-BE49-F238E27FC236}">
                <a16:creationId xmlns:a16="http://schemas.microsoft.com/office/drawing/2014/main" id="{675D40CA-6B6A-A867-DDF6-4623FEA4AD84}"/>
              </a:ext>
            </a:extLst>
          </p:cNvPr>
          <p:cNvPicPr>
            <a:picLocks noChangeAspect="1"/>
          </p:cNvPicPr>
          <p:nvPr/>
        </p:nvPicPr>
        <p:blipFill>
          <a:blip r:embed="rId2"/>
          <a:stretch>
            <a:fillRect/>
          </a:stretch>
        </p:blipFill>
        <p:spPr>
          <a:xfrm>
            <a:off x="11165789" y="6296230"/>
            <a:ext cx="816256" cy="405755"/>
          </a:xfrm>
          <a:prstGeom prst="rect">
            <a:avLst/>
          </a:prstGeom>
          <a:effectLst>
            <a:outerShdw blurRad="63500" sx="102000" sy="102000" algn="ctr" rotWithShape="0">
              <a:prstClr val="black">
                <a:alpha val="40000"/>
              </a:prstClr>
            </a:outerShdw>
          </a:effectLst>
        </p:spPr>
      </p:pic>
      <p:sp>
        <p:nvSpPr>
          <p:cNvPr id="4" name="TextBox 3">
            <a:extLst>
              <a:ext uri="{FF2B5EF4-FFF2-40B4-BE49-F238E27FC236}">
                <a16:creationId xmlns:a16="http://schemas.microsoft.com/office/drawing/2014/main" id="{EC42AC9A-D69E-6A60-7F2C-21AA6A7AADD3}"/>
              </a:ext>
            </a:extLst>
          </p:cNvPr>
          <p:cNvSpPr txBox="1"/>
          <p:nvPr/>
        </p:nvSpPr>
        <p:spPr>
          <a:xfrm>
            <a:off x="9753019" y="6390654"/>
            <a:ext cx="1412770" cy="307777"/>
          </a:xfrm>
          <a:prstGeom prst="rect">
            <a:avLst/>
          </a:prstGeom>
          <a:noFill/>
        </p:spPr>
        <p:txBody>
          <a:bodyPr wrap="square" rtlCol="0">
            <a:spAutoFit/>
          </a:bodyPr>
          <a:lstStyle/>
          <a:p>
            <a:r>
              <a:rPr lang="en-US" sz="1400" dirty="0"/>
              <a:t>(Source: EWG)</a:t>
            </a:r>
          </a:p>
        </p:txBody>
      </p:sp>
    </p:spTree>
    <p:extLst>
      <p:ext uri="{BB962C8B-B14F-4D97-AF65-F5344CB8AC3E}">
        <p14:creationId xmlns:p14="http://schemas.microsoft.com/office/powerpoint/2010/main" val="258680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5281E6-92D7-FE48-1C08-B8958343D033}"/>
              </a:ext>
            </a:extLst>
          </p:cNvPr>
          <p:cNvPicPr>
            <a:picLocks noChangeAspect="1"/>
          </p:cNvPicPr>
          <p:nvPr/>
        </p:nvPicPr>
        <p:blipFill>
          <a:blip r:embed="rId2"/>
          <a:stretch>
            <a:fillRect/>
          </a:stretch>
        </p:blipFill>
        <p:spPr>
          <a:xfrm>
            <a:off x="3730658" y="280444"/>
            <a:ext cx="8295827" cy="5916673"/>
          </a:xfrm>
          <a:prstGeom prst="rect">
            <a:avLst/>
          </a:prstGeom>
          <a:effectLst>
            <a:outerShdw blurRad="63500" sx="102000" sy="102000" algn="ctr" rotWithShape="0">
              <a:prstClr val="black">
                <a:alpha val="40000"/>
              </a:prstClr>
            </a:outerShdw>
          </a:effectLst>
        </p:spPr>
      </p:pic>
      <p:sp>
        <p:nvSpPr>
          <p:cNvPr id="3" name="TextBox 2">
            <a:extLst>
              <a:ext uri="{FF2B5EF4-FFF2-40B4-BE49-F238E27FC236}">
                <a16:creationId xmlns:a16="http://schemas.microsoft.com/office/drawing/2014/main" id="{01D0B77A-A712-E15A-1E3A-A0CFA76F1E60}"/>
              </a:ext>
            </a:extLst>
          </p:cNvPr>
          <p:cNvSpPr txBox="1"/>
          <p:nvPr/>
        </p:nvSpPr>
        <p:spPr>
          <a:xfrm>
            <a:off x="221017" y="1675611"/>
            <a:ext cx="3349910" cy="2800767"/>
          </a:xfrm>
          <a:prstGeom prst="rect">
            <a:avLst/>
          </a:prstGeom>
          <a:noFill/>
        </p:spPr>
        <p:txBody>
          <a:bodyPr wrap="square">
            <a:spAutoFit/>
          </a:bodyPr>
          <a:lstStyle/>
          <a:p>
            <a:pPr algn="l"/>
            <a:r>
              <a:rPr lang="en-US" sz="2200" dirty="0">
                <a:solidFill>
                  <a:srgbClr val="303030"/>
                </a:solidFill>
                <a:effectLst/>
              </a:rPr>
              <a:t>This graphic depicts the amount of PFAS sources in the average home. </a:t>
            </a:r>
          </a:p>
          <a:p>
            <a:pPr algn="l"/>
            <a:endParaRPr lang="en-US" sz="2200" dirty="0">
              <a:solidFill>
                <a:srgbClr val="303030"/>
              </a:solidFill>
              <a:effectLst/>
            </a:endParaRPr>
          </a:p>
          <a:p>
            <a:pPr algn="l"/>
            <a:r>
              <a:rPr lang="en-US" sz="2200" dirty="0">
                <a:solidFill>
                  <a:srgbClr val="303030"/>
                </a:solidFill>
                <a:effectLst/>
              </a:rPr>
              <a:t>EPA estimates that 80% of our exposure comes from sources other than drinking water.</a:t>
            </a:r>
          </a:p>
        </p:txBody>
      </p:sp>
      <p:pic>
        <p:nvPicPr>
          <p:cNvPr id="4" name="Picture 3">
            <a:extLst>
              <a:ext uri="{FF2B5EF4-FFF2-40B4-BE49-F238E27FC236}">
                <a16:creationId xmlns:a16="http://schemas.microsoft.com/office/drawing/2014/main" id="{C203432B-293C-60C4-38CA-9F526BB89716}"/>
              </a:ext>
            </a:extLst>
          </p:cNvPr>
          <p:cNvPicPr>
            <a:picLocks noChangeAspect="1"/>
          </p:cNvPicPr>
          <p:nvPr/>
        </p:nvPicPr>
        <p:blipFill>
          <a:blip r:embed="rId3"/>
          <a:stretch>
            <a:fillRect/>
          </a:stretch>
        </p:blipFill>
        <p:spPr>
          <a:xfrm>
            <a:off x="11257962" y="6363476"/>
            <a:ext cx="816256" cy="40575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37368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0EFD5-32AD-F979-4875-BFBD6647B82F}"/>
              </a:ext>
            </a:extLst>
          </p:cNvPr>
          <p:cNvSpPr>
            <a:spLocks noGrp="1"/>
          </p:cNvSpPr>
          <p:nvPr>
            <p:ph type="title"/>
          </p:nvPr>
        </p:nvSpPr>
        <p:spPr>
          <a:xfrm>
            <a:off x="278798" y="312690"/>
            <a:ext cx="10515600" cy="776675"/>
          </a:xfrm>
          <a:effectLst>
            <a:outerShdw blurRad="50800" dist="38100" dir="18900000" algn="bl" rotWithShape="0">
              <a:prstClr val="black">
                <a:alpha val="40000"/>
              </a:prstClr>
            </a:outerShdw>
          </a:effectLst>
        </p:spPr>
        <p:txBody>
          <a:bodyPr>
            <a:normAutofit/>
          </a:bodyPr>
          <a:lstStyle/>
          <a:p>
            <a:r>
              <a:rPr lang="en-US" dirty="0"/>
              <a:t>Exposure Pathways</a:t>
            </a:r>
          </a:p>
        </p:txBody>
      </p:sp>
      <p:sp>
        <p:nvSpPr>
          <p:cNvPr id="7" name="TextBox 6">
            <a:extLst>
              <a:ext uri="{FF2B5EF4-FFF2-40B4-BE49-F238E27FC236}">
                <a16:creationId xmlns:a16="http://schemas.microsoft.com/office/drawing/2014/main" id="{02AAA905-77A5-3E69-5E55-7CEEDD45086D}"/>
              </a:ext>
            </a:extLst>
          </p:cNvPr>
          <p:cNvSpPr txBox="1"/>
          <p:nvPr/>
        </p:nvSpPr>
        <p:spPr>
          <a:xfrm>
            <a:off x="352529" y="1021829"/>
            <a:ext cx="7205414" cy="400110"/>
          </a:xfrm>
          <a:prstGeom prst="rect">
            <a:avLst/>
          </a:prstGeom>
          <a:noFill/>
        </p:spPr>
        <p:txBody>
          <a:bodyPr wrap="square">
            <a:spAutoFit/>
          </a:bodyPr>
          <a:lstStyle/>
          <a:p>
            <a:r>
              <a:rPr lang="en-US" sz="2000" b="1" i="0" dirty="0">
                <a:solidFill>
                  <a:srgbClr val="000000"/>
                </a:solidFill>
                <a:effectLst/>
                <a:latin typeface="Open Sans" panose="020B0606030504020204" pitchFamily="34" charset="0"/>
              </a:rPr>
              <a:t>Nearly all </a:t>
            </a:r>
            <a:r>
              <a:rPr lang="en-US" sz="2000" b="1" i="0" dirty="0">
                <a:solidFill>
                  <a:srgbClr val="000000"/>
                </a:solidFill>
                <a:effectLst/>
              </a:rPr>
              <a:t>people</a:t>
            </a:r>
            <a:r>
              <a:rPr lang="en-US" sz="2000" b="1" i="0" dirty="0">
                <a:solidFill>
                  <a:srgbClr val="000000"/>
                </a:solidFill>
                <a:effectLst/>
                <a:latin typeface="Open Sans" panose="020B0606030504020204" pitchFamily="34" charset="0"/>
              </a:rPr>
              <a:t> in the U.S. have had exposure to PFAS</a:t>
            </a:r>
            <a:endParaRPr lang="en-US" sz="2000" dirty="0"/>
          </a:p>
        </p:txBody>
      </p:sp>
      <p:sp>
        <p:nvSpPr>
          <p:cNvPr id="9" name="TextBox 8">
            <a:extLst>
              <a:ext uri="{FF2B5EF4-FFF2-40B4-BE49-F238E27FC236}">
                <a16:creationId xmlns:a16="http://schemas.microsoft.com/office/drawing/2014/main" id="{BB02F9DE-65D3-CD60-3616-B097EFE4D0EC}"/>
              </a:ext>
            </a:extLst>
          </p:cNvPr>
          <p:cNvSpPr txBox="1"/>
          <p:nvPr/>
        </p:nvSpPr>
        <p:spPr>
          <a:xfrm>
            <a:off x="352529" y="1533465"/>
            <a:ext cx="11487633" cy="5324535"/>
          </a:xfrm>
          <a:prstGeom prst="rect">
            <a:avLst/>
          </a:prstGeom>
          <a:noFill/>
        </p:spPr>
        <p:txBody>
          <a:bodyPr wrap="square">
            <a:spAutoFit/>
          </a:bodyPr>
          <a:lstStyle/>
          <a:p>
            <a:pPr marL="342900" indent="-342900" algn="l">
              <a:buFont typeface="Wingdings" panose="05000000000000000000" pitchFamily="2" charset="2"/>
              <a:buChar char="Ø"/>
            </a:pPr>
            <a:r>
              <a:rPr lang="en-US" sz="2000" b="1" i="0" dirty="0">
                <a:solidFill>
                  <a:srgbClr val="000000"/>
                </a:solidFill>
                <a:effectLst/>
              </a:rPr>
              <a:t>Community Exposure</a:t>
            </a:r>
            <a:r>
              <a:rPr lang="en-US" sz="2000" dirty="0">
                <a:solidFill>
                  <a:srgbClr val="000000"/>
                </a:solidFill>
              </a:rPr>
              <a:t>: </a:t>
            </a:r>
            <a:r>
              <a:rPr lang="en-US" sz="2000" b="0" i="0" dirty="0">
                <a:solidFill>
                  <a:srgbClr val="000000"/>
                </a:solidFill>
                <a:effectLst/>
              </a:rPr>
              <a:t>PFAS can get into our bodies when we:</a:t>
            </a:r>
          </a:p>
          <a:p>
            <a:pPr marL="515938" indent="-171450" algn="l">
              <a:buFont typeface="Wingdings" panose="05000000000000000000" pitchFamily="2" charset="2"/>
              <a:buChar char="§"/>
            </a:pPr>
            <a:r>
              <a:rPr lang="en-US" sz="2000" b="0" i="0" dirty="0">
                <a:solidFill>
                  <a:srgbClr val="000000"/>
                </a:solidFill>
                <a:effectLst/>
              </a:rPr>
              <a:t>drink water from PFAS-contaminated municipal sources or private wells,</a:t>
            </a:r>
          </a:p>
          <a:p>
            <a:pPr marL="515938" indent="-171450" algn="l">
              <a:buFont typeface="Wingdings" panose="05000000000000000000" pitchFamily="2" charset="2"/>
              <a:buChar char="§"/>
            </a:pPr>
            <a:r>
              <a:rPr lang="en-US" sz="2000" b="0" i="0" dirty="0">
                <a:solidFill>
                  <a:srgbClr val="000000"/>
                </a:solidFill>
                <a:effectLst/>
              </a:rPr>
              <a:t>eat fish caught from water contaminated by PFAS,</a:t>
            </a:r>
          </a:p>
          <a:p>
            <a:pPr marL="515938" indent="-171450" algn="l">
              <a:buFont typeface="Wingdings" panose="05000000000000000000" pitchFamily="2" charset="2"/>
              <a:buChar char="§"/>
            </a:pPr>
            <a:r>
              <a:rPr lang="en-US" sz="2000" b="0" i="0" dirty="0">
                <a:solidFill>
                  <a:srgbClr val="000000"/>
                </a:solidFill>
                <a:effectLst/>
              </a:rPr>
              <a:t>eat foods packaged in material that contain PFAS,</a:t>
            </a:r>
          </a:p>
          <a:p>
            <a:pPr marL="515938" indent="-171450" algn="l">
              <a:buFont typeface="Wingdings" panose="05000000000000000000" pitchFamily="2" charset="2"/>
              <a:buChar char="§"/>
            </a:pPr>
            <a:r>
              <a:rPr lang="en-US" sz="2000" b="0" i="0" dirty="0">
                <a:solidFill>
                  <a:srgbClr val="000000"/>
                </a:solidFill>
                <a:effectLst/>
              </a:rPr>
              <a:t>swallow or breathe in contaminated soil or dust, or</a:t>
            </a:r>
          </a:p>
          <a:p>
            <a:pPr marL="515938" indent="-171450" algn="l">
              <a:buFont typeface="Wingdings" panose="05000000000000000000" pitchFamily="2" charset="2"/>
              <a:buChar char="§"/>
            </a:pPr>
            <a:r>
              <a:rPr lang="en-US" sz="2000" b="0" i="0" dirty="0">
                <a:solidFill>
                  <a:srgbClr val="000000"/>
                </a:solidFill>
                <a:effectLst/>
              </a:rPr>
              <a:t>swallow residue or dust from consumer products containing </a:t>
            </a:r>
            <a:r>
              <a:rPr lang="en-US" sz="2000" b="0" i="0" dirty="0" err="1">
                <a:solidFill>
                  <a:srgbClr val="000000"/>
                </a:solidFill>
                <a:effectLst/>
              </a:rPr>
              <a:t>PFAS</a:t>
            </a:r>
            <a:r>
              <a:rPr lang="en-US" sz="2000" b="0" i="0" dirty="0">
                <a:solidFill>
                  <a:srgbClr val="000000"/>
                </a:solidFill>
                <a:effectLst/>
              </a:rPr>
              <a:t>, such as stain resistant carpeting and water repellent clothing.</a:t>
            </a:r>
          </a:p>
          <a:p>
            <a:pPr marL="515938" indent="-342900" algn="l">
              <a:buFont typeface="Wingdings" panose="05000000000000000000" pitchFamily="2" charset="2"/>
              <a:buChar char="§"/>
            </a:pPr>
            <a:endParaRPr lang="en-US" sz="2000" b="0" i="0" dirty="0">
              <a:solidFill>
                <a:srgbClr val="000000"/>
              </a:solidFill>
              <a:effectLst/>
            </a:endParaRPr>
          </a:p>
          <a:p>
            <a:pPr marL="342900" indent="-342900" algn="l">
              <a:buFont typeface="Wingdings" panose="05000000000000000000" pitchFamily="2" charset="2"/>
              <a:buChar char="Ø"/>
            </a:pPr>
            <a:r>
              <a:rPr lang="en-US" sz="2000" b="1" i="0" dirty="0">
                <a:solidFill>
                  <a:srgbClr val="000000"/>
                </a:solidFill>
                <a:effectLst/>
              </a:rPr>
              <a:t>Children: </a:t>
            </a:r>
            <a:r>
              <a:rPr lang="en-US" sz="2000" b="0" i="0" dirty="0">
                <a:solidFill>
                  <a:srgbClr val="000000"/>
                </a:solidFill>
                <a:effectLst/>
              </a:rPr>
              <a:t>Young children may be more likely to get PFAS in their bodies because they tend to chew on toys and fabrics and often put their hands into their mouths. May also be exposed through formula made with PFAS contaminated water.</a:t>
            </a:r>
          </a:p>
          <a:p>
            <a:pPr marL="342900" indent="-342900" algn="l">
              <a:buFont typeface="Wingdings" panose="05000000000000000000" pitchFamily="2" charset="2"/>
              <a:buChar char="Ø"/>
            </a:pPr>
            <a:endParaRPr lang="en-US" sz="2000" b="0" i="0" dirty="0">
              <a:solidFill>
                <a:srgbClr val="000000"/>
              </a:solidFill>
              <a:effectLst/>
            </a:endParaRPr>
          </a:p>
          <a:p>
            <a:pPr marL="342900" indent="-342900">
              <a:buFont typeface="Wingdings" panose="05000000000000000000" pitchFamily="2" charset="2"/>
              <a:buChar char="Ø"/>
            </a:pPr>
            <a:r>
              <a:rPr lang="en-US" sz="2000" b="1" dirty="0">
                <a:solidFill>
                  <a:srgbClr val="000000"/>
                </a:solidFill>
              </a:rPr>
              <a:t>Workers: </a:t>
            </a:r>
            <a:r>
              <a:rPr lang="en-US" sz="2000" b="0" i="0" dirty="0">
                <a:solidFill>
                  <a:srgbClr val="000000"/>
                </a:solidFill>
                <a:effectLst/>
              </a:rPr>
              <a:t>People whose work involves the making or processing of PFAS and PFAS-containing materials are more likely to be exposed than the general population. Some occupations that are known to be exposed </a:t>
            </a:r>
            <a:r>
              <a:rPr lang="en-US" sz="2000" dirty="0">
                <a:solidFill>
                  <a:srgbClr val="000000"/>
                </a:solidFill>
              </a:rPr>
              <a:t>through work </a:t>
            </a:r>
            <a:r>
              <a:rPr lang="en-US" sz="2000" b="0" i="0" dirty="0">
                <a:solidFill>
                  <a:srgbClr val="000000"/>
                </a:solidFill>
                <a:effectLst/>
              </a:rPr>
              <a:t>are: Chemical manufacturing workers; Firefighters</a:t>
            </a:r>
            <a:r>
              <a:rPr lang="en-US" sz="2000" dirty="0">
                <a:solidFill>
                  <a:srgbClr val="000000"/>
                </a:solidFill>
              </a:rPr>
              <a:t>; </a:t>
            </a:r>
            <a:r>
              <a:rPr lang="en-US" sz="2000" b="0" i="0" dirty="0">
                <a:solidFill>
                  <a:srgbClr val="000000"/>
                </a:solidFill>
                <a:effectLst/>
              </a:rPr>
              <a:t>Ski wax technicians.</a:t>
            </a:r>
          </a:p>
          <a:p>
            <a:pPr indent="3175" algn="l"/>
            <a:endParaRPr lang="en-US" sz="2000" b="0" i="0" dirty="0">
              <a:solidFill>
                <a:srgbClr val="000000"/>
              </a:solidFill>
              <a:effectLst/>
            </a:endParaRPr>
          </a:p>
        </p:txBody>
      </p:sp>
      <p:pic>
        <p:nvPicPr>
          <p:cNvPr id="3" name="Picture 2">
            <a:extLst>
              <a:ext uri="{FF2B5EF4-FFF2-40B4-BE49-F238E27FC236}">
                <a16:creationId xmlns:a16="http://schemas.microsoft.com/office/drawing/2014/main" id="{3A9C7E56-342E-6C94-85D1-9296ACCB4765}"/>
              </a:ext>
            </a:extLst>
          </p:cNvPr>
          <p:cNvPicPr>
            <a:picLocks noChangeAspect="1"/>
          </p:cNvPicPr>
          <p:nvPr/>
        </p:nvPicPr>
        <p:blipFill>
          <a:blip r:embed="rId2"/>
          <a:stretch>
            <a:fillRect/>
          </a:stretch>
        </p:blipFill>
        <p:spPr>
          <a:xfrm>
            <a:off x="11165789" y="6296230"/>
            <a:ext cx="816256" cy="405755"/>
          </a:xfrm>
          <a:prstGeom prst="rect">
            <a:avLst/>
          </a:prstGeom>
          <a:effectLst>
            <a:outerShdw blurRad="63500" sx="102000" sy="102000" algn="ctr" rotWithShape="0">
              <a:prstClr val="black">
                <a:alpha val="40000"/>
              </a:prstClr>
            </a:outerShdw>
          </a:effectLst>
        </p:spPr>
      </p:pic>
      <p:sp>
        <p:nvSpPr>
          <p:cNvPr id="4" name="TextBox 3">
            <a:extLst>
              <a:ext uri="{FF2B5EF4-FFF2-40B4-BE49-F238E27FC236}">
                <a16:creationId xmlns:a16="http://schemas.microsoft.com/office/drawing/2014/main" id="{7B8C33BF-58D6-6CB3-7551-7BE8E75589EC}"/>
              </a:ext>
            </a:extLst>
          </p:cNvPr>
          <p:cNvSpPr txBox="1"/>
          <p:nvPr/>
        </p:nvSpPr>
        <p:spPr>
          <a:xfrm>
            <a:off x="9620701" y="6395323"/>
            <a:ext cx="1460440" cy="307777"/>
          </a:xfrm>
          <a:prstGeom prst="rect">
            <a:avLst/>
          </a:prstGeom>
          <a:noFill/>
        </p:spPr>
        <p:txBody>
          <a:bodyPr wrap="square" rtlCol="0">
            <a:spAutoFit/>
          </a:bodyPr>
          <a:lstStyle/>
          <a:p>
            <a:r>
              <a:rPr lang="en-US" sz="1400" dirty="0"/>
              <a:t>(Source: ATSDR)</a:t>
            </a:r>
          </a:p>
        </p:txBody>
      </p:sp>
    </p:spTree>
    <p:extLst>
      <p:ext uri="{BB962C8B-B14F-4D97-AF65-F5344CB8AC3E}">
        <p14:creationId xmlns:p14="http://schemas.microsoft.com/office/powerpoint/2010/main" val="295449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6BDBA-5F77-414A-AC1B-DDA8870904E6}"/>
              </a:ext>
            </a:extLst>
          </p:cNvPr>
          <p:cNvSpPr>
            <a:spLocks noGrp="1"/>
          </p:cNvSpPr>
          <p:nvPr>
            <p:ph type="title"/>
          </p:nvPr>
        </p:nvSpPr>
        <p:spPr>
          <a:xfrm>
            <a:off x="429247" y="241062"/>
            <a:ext cx="10515600" cy="930658"/>
          </a:xfrm>
          <a:effectLst>
            <a:outerShdw blurRad="50800" dist="38100" dir="18900000" algn="bl" rotWithShape="0">
              <a:prstClr val="black">
                <a:alpha val="40000"/>
              </a:prstClr>
            </a:outerShdw>
          </a:effectLst>
        </p:spPr>
        <p:txBody>
          <a:bodyPr>
            <a:normAutofit/>
          </a:bodyPr>
          <a:lstStyle/>
          <a:p>
            <a:r>
              <a:rPr lang="en-US" dirty="0"/>
              <a:t>PFAS Contamination on a National Level </a:t>
            </a:r>
          </a:p>
        </p:txBody>
      </p:sp>
      <p:sp>
        <p:nvSpPr>
          <p:cNvPr id="3" name="Content Placeholder 2">
            <a:extLst>
              <a:ext uri="{FF2B5EF4-FFF2-40B4-BE49-F238E27FC236}">
                <a16:creationId xmlns:a16="http://schemas.microsoft.com/office/drawing/2014/main" id="{3246F551-8E6F-F46D-A13D-A957F7779AC6}"/>
              </a:ext>
            </a:extLst>
          </p:cNvPr>
          <p:cNvSpPr>
            <a:spLocks noGrp="1"/>
          </p:cNvSpPr>
          <p:nvPr>
            <p:ph idx="1"/>
          </p:nvPr>
        </p:nvSpPr>
        <p:spPr>
          <a:xfrm>
            <a:off x="477912" y="1130363"/>
            <a:ext cx="3141048" cy="4689727"/>
          </a:xfrm>
          <a:solidFill>
            <a:schemeClr val="bg2"/>
          </a:solidFill>
          <a:effectLst>
            <a:outerShdw blurRad="63500" sx="102000" sy="102000" algn="ctr" rotWithShape="0">
              <a:prstClr val="black">
                <a:alpha val="40000"/>
              </a:prstClr>
            </a:outerShdw>
          </a:effectLst>
        </p:spPr>
        <p:txBody>
          <a:bodyPr>
            <a:noAutofit/>
          </a:bodyPr>
          <a:lstStyle/>
          <a:p>
            <a:pPr marL="0" indent="0">
              <a:lnSpc>
                <a:spcPct val="100000"/>
              </a:lnSpc>
              <a:buNone/>
            </a:pPr>
            <a:r>
              <a:rPr lang="en-US" sz="2400" b="1" dirty="0"/>
              <a:t>D</a:t>
            </a:r>
            <a:r>
              <a:rPr lang="en-US" sz="2400" b="1" i="0" dirty="0">
                <a:effectLst/>
              </a:rPr>
              <a:t>ata show 5,021 PFAS contamination sites or locations where PFAS have contaminated the environment and/or drinking water sources in 50 states, the District of Columbia and four territories. </a:t>
            </a:r>
            <a:endParaRPr lang="en-US" sz="2400" b="1" dirty="0"/>
          </a:p>
          <a:p>
            <a:pPr marL="0" indent="0">
              <a:lnSpc>
                <a:spcPct val="100000"/>
              </a:lnSpc>
              <a:buNone/>
            </a:pPr>
            <a:r>
              <a:rPr lang="en-US" sz="2400" b="1" i="0" dirty="0">
                <a:effectLst/>
              </a:rPr>
              <a:t>(2/5/24)</a:t>
            </a:r>
          </a:p>
        </p:txBody>
      </p:sp>
      <p:sp>
        <p:nvSpPr>
          <p:cNvPr id="7" name="TextBox 6">
            <a:extLst>
              <a:ext uri="{FF2B5EF4-FFF2-40B4-BE49-F238E27FC236}">
                <a16:creationId xmlns:a16="http://schemas.microsoft.com/office/drawing/2014/main" id="{F7B6D65C-14FB-3527-A7CD-EC05A6A18CC8}"/>
              </a:ext>
            </a:extLst>
          </p:cNvPr>
          <p:cNvSpPr txBox="1"/>
          <p:nvPr/>
        </p:nvSpPr>
        <p:spPr>
          <a:xfrm>
            <a:off x="3513518" y="6424986"/>
            <a:ext cx="7902625" cy="276999"/>
          </a:xfrm>
          <a:prstGeom prst="rect">
            <a:avLst/>
          </a:prstGeom>
          <a:noFill/>
        </p:spPr>
        <p:txBody>
          <a:bodyPr wrap="square">
            <a:spAutoFit/>
          </a:bodyPr>
          <a:lstStyle/>
          <a:p>
            <a:r>
              <a:rPr lang="en-US" sz="1200" dirty="0"/>
              <a:t>(Source: Environmental Working Group (EWG):https://www.ewg.org/interactive-maps/pfas_contamination/map/)</a:t>
            </a:r>
          </a:p>
        </p:txBody>
      </p:sp>
      <p:pic>
        <p:nvPicPr>
          <p:cNvPr id="8" name="Picture 7">
            <a:extLst>
              <a:ext uri="{FF2B5EF4-FFF2-40B4-BE49-F238E27FC236}">
                <a16:creationId xmlns:a16="http://schemas.microsoft.com/office/drawing/2014/main" id="{8DE46E34-AAF7-DB2A-1889-6111BECBB4D7}"/>
              </a:ext>
            </a:extLst>
          </p:cNvPr>
          <p:cNvPicPr>
            <a:picLocks noChangeAspect="1"/>
          </p:cNvPicPr>
          <p:nvPr/>
        </p:nvPicPr>
        <p:blipFill>
          <a:blip r:embed="rId2"/>
          <a:stretch>
            <a:fillRect/>
          </a:stretch>
        </p:blipFill>
        <p:spPr>
          <a:xfrm>
            <a:off x="11165789" y="6296230"/>
            <a:ext cx="816256" cy="405755"/>
          </a:xfrm>
          <a:prstGeom prst="rect">
            <a:avLst/>
          </a:prstGeom>
          <a:effectLst>
            <a:outerShdw blurRad="63500" sx="102000" sy="102000" algn="ctr" rotWithShape="0">
              <a:prstClr val="black">
                <a:alpha val="40000"/>
              </a:prstClr>
            </a:outerShdw>
          </a:effectLst>
        </p:spPr>
      </p:pic>
      <p:pic>
        <p:nvPicPr>
          <p:cNvPr id="10" name="Picture 9">
            <a:extLst>
              <a:ext uri="{FF2B5EF4-FFF2-40B4-BE49-F238E27FC236}">
                <a16:creationId xmlns:a16="http://schemas.microsoft.com/office/drawing/2014/main" id="{4E9DC4C5-A308-1291-7B29-C134572D297E}"/>
              </a:ext>
            </a:extLst>
          </p:cNvPr>
          <p:cNvPicPr>
            <a:picLocks noChangeAspect="1"/>
          </p:cNvPicPr>
          <p:nvPr/>
        </p:nvPicPr>
        <p:blipFill>
          <a:blip r:embed="rId3"/>
          <a:stretch>
            <a:fillRect/>
          </a:stretch>
        </p:blipFill>
        <p:spPr>
          <a:xfrm>
            <a:off x="3513518" y="1130364"/>
            <a:ext cx="8588339" cy="4689727"/>
          </a:xfrm>
          <a:prstGeom prst="rect">
            <a:avLst/>
          </a:prstGeom>
          <a:effectLst>
            <a:outerShdw blurRad="63500" sx="102000" sy="102000" algn="ctr" rotWithShape="0">
              <a:prstClr val="black">
                <a:alpha val="40000"/>
              </a:prstClr>
            </a:outerShdw>
          </a:effectLst>
        </p:spPr>
      </p:pic>
      <p:pic>
        <p:nvPicPr>
          <p:cNvPr id="12" name="Picture 11">
            <a:extLst>
              <a:ext uri="{FF2B5EF4-FFF2-40B4-BE49-F238E27FC236}">
                <a16:creationId xmlns:a16="http://schemas.microsoft.com/office/drawing/2014/main" id="{BB5438A4-EBD3-AC14-030F-41A30A654CD6}"/>
              </a:ext>
            </a:extLst>
          </p:cNvPr>
          <p:cNvPicPr>
            <a:picLocks noChangeAspect="1"/>
          </p:cNvPicPr>
          <p:nvPr/>
        </p:nvPicPr>
        <p:blipFill>
          <a:blip r:embed="rId4"/>
          <a:stretch>
            <a:fillRect/>
          </a:stretch>
        </p:blipFill>
        <p:spPr>
          <a:xfrm>
            <a:off x="4916478" y="4805734"/>
            <a:ext cx="1266997" cy="844665"/>
          </a:xfrm>
          <a:prstGeom prst="rect">
            <a:avLst/>
          </a:prstGeom>
        </p:spPr>
      </p:pic>
      <p:pic>
        <p:nvPicPr>
          <p:cNvPr id="14" name="Picture 13">
            <a:extLst>
              <a:ext uri="{FF2B5EF4-FFF2-40B4-BE49-F238E27FC236}">
                <a16:creationId xmlns:a16="http://schemas.microsoft.com/office/drawing/2014/main" id="{84A2093F-756C-259F-0EA0-7AE3F22D5057}"/>
              </a:ext>
            </a:extLst>
          </p:cNvPr>
          <p:cNvPicPr>
            <a:picLocks noChangeAspect="1"/>
          </p:cNvPicPr>
          <p:nvPr/>
        </p:nvPicPr>
        <p:blipFill>
          <a:blip r:embed="rId5"/>
          <a:stretch>
            <a:fillRect/>
          </a:stretch>
        </p:blipFill>
        <p:spPr>
          <a:xfrm>
            <a:off x="3618960" y="4477972"/>
            <a:ext cx="1149188" cy="1249664"/>
          </a:xfrm>
          <a:prstGeom prst="rect">
            <a:avLst/>
          </a:prstGeom>
        </p:spPr>
      </p:pic>
      <p:pic>
        <p:nvPicPr>
          <p:cNvPr id="16" name="Picture 15">
            <a:extLst>
              <a:ext uri="{FF2B5EF4-FFF2-40B4-BE49-F238E27FC236}">
                <a16:creationId xmlns:a16="http://schemas.microsoft.com/office/drawing/2014/main" id="{339AAE40-595F-2929-4D0E-9CCD0381A64C}"/>
              </a:ext>
            </a:extLst>
          </p:cNvPr>
          <p:cNvPicPr>
            <a:picLocks noChangeAspect="1"/>
          </p:cNvPicPr>
          <p:nvPr/>
        </p:nvPicPr>
        <p:blipFill>
          <a:blip r:embed="rId6"/>
          <a:stretch>
            <a:fillRect/>
          </a:stretch>
        </p:blipFill>
        <p:spPr>
          <a:xfrm>
            <a:off x="10824229" y="3994183"/>
            <a:ext cx="1195554" cy="1352738"/>
          </a:xfrm>
          <a:prstGeom prst="rect">
            <a:avLst/>
          </a:prstGeom>
        </p:spPr>
      </p:pic>
    </p:spTree>
    <p:extLst>
      <p:ext uri="{BB962C8B-B14F-4D97-AF65-F5344CB8AC3E}">
        <p14:creationId xmlns:p14="http://schemas.microsoft.com/office/powerpoint/2010/main" val="4049434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1338</TotalTime>
  <Words>1119</Words>
  <Application>Microsoft Office PowerPoint</Application>
  <PresentationFormat>Widescreen</PresentationFormat>
  <Paragraphs>97</Paragraphs>
  <Slides>12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Aptos</vt:lpstr>
      <vt:lpstr>Aptos Display</vt:lpstr>
      <vt:lpstr>Arial</vt:lpstr>
      <vt:lpstr>Google Sans</vt:lpstr>
      <vt:lpstr>Gotham A</vt:lpstr>
      <vt:lpstr>Open Sans</vt:lpstr>
      <vt:lpstr>Segoe UI</vt:lpstr>
      <vt:lpstr>Source Sans Pro Web</vt:lpstr>
      <vt:lpstr>Wingdings</vt:lpstr>
      <vt:lpstr>Office Theme</vt:lpstr>
      <vt:lpstr>PFAS Overview</vt:lpstr>
      <vt:lpstr>Meeting Manners</vt:lpstr>
      <vt:lpstr>Objective of this Presentation</vt:lpstr>
      <vt:lpstr>What is PFAS ? (per- and polyfluoroalkyl substances)</vt:lpstr>
      <vt:lpstr>Why are we concerned about PFAS?</vt:lpstr>
      <vt:lpstr>Sources of PFAS Pollution</vt:lpstr>
      <vt:lpstr>PowerPoint Presentation</vt:lpstr>
      <vt:lpstr>Exposure Pathways</vt:lpstr>
      <vt:lpstr>PFAS Contamination on a National Level </vt:lpstr>
      <vt:lpstr>PFAS Contamination on a Local Level </vt:lpstr>
      <vt:lpstr>Meet the Speakers</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Shelly Moeller</dc:creator>
  <cp:lastModifiedBy>Shelly Moeller</cp:lastModifiedBy>
  <cp:revision>9</cp:revision>
  <cp:lastPrinted>2024-03-14T15:28:44Z</cp:lastPrinted>
  <dcterms:created xsi:type="dcterms:W3CDTF">2024-03-12T20:26:09Z</dcterms:created>
  <dcterms:modified xsi:type="dcterms:W3CDTF">2024-03-14T22:09:41Z</dcterms:modified>
</cp:coreProperties>
</file>