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56" r:id="rId5"/>
    <p:sldId id="1516" r:id="rId6"/>
    <p:sldId id="1517" r:id="rId7"/>
    <p:sldId id="1524" r:id="rId8"/>
    <p:sldId id="1525" r:id="rId9"/>
    <p:sldId id="1515" r:id="rId10"/>
    <p:sldId id="1523" r:id="rId11"/>
    <p:sldId id="1518" r:id="rId12"/>
    <p:sldId id="1519" r:id="rId13"/>
    <p:sldId id="1528" r:id="rId14"/>
    <p:sldId id="1529" r:id="rId15"/>
    <p:sldId id="1530" r:id="rId16"/>
    <p:sldId id="1533" r:id="rId17"/>
    <p:sldId id="1521" r:id="rId18"/>
    <p:sldId id="153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9CA2B2-9AB7-EFCF-0DCF-882679D4DB30}" v="16" dt="2026-05-14T17:44:02.266"/>
    <p1510:client id="{AA79A272-CDDE-6882-034F-12D6FA5DDD05}" v="291" dt="2026-05-13T15:24:50.461"/>
    <p1510:client id="{FC6FB5E4-5965-4A64-BC48-F3397421C9C3}" v="2" dt="2026-05-14T17:46:45.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198" y="-1470"/>
      </p:cViewPr>
      <p:guideLst/>
    </p:cSldViewPr>
  </p:slideViewPr>
  <p:notesTextViewPr>
    <p:cViewPr>
      <p:scale>
        <a:sx n="1" d="1"/>
        <a:sy n="1" d="1"/>
      </p:scale>
      <p:origin x="0" y="0"/>
    </p:cViewPr>
  </p:notesTextViewPr>
  <p:sorterViewPr>
    <p:cViewPr>
      <p:scale>
        <a:sx n="100" d="100"/>
        <a:sy n="100" d="100"/>
      </p:scale>
      <p:origin x="0" y="-19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5/14/2026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5/14/2026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t">
            <a:normAutofit/>
          </a:bodyPr>
          <a:lstStyle>
            <a:lvl1pPr algn="l">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112964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9048"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8A60B404-9532-4DA8-8A40-EC339A5BE635}" type="datetime1">
              <a:rPr lang="en-US" smtClean="0"/>
              <a:t>5/14/2026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752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6"/>
            <a:ext cx="11924209"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EE6A364-A39C-470E-B89A-9BD899585684}" type="datetime1">
              <a:rPr lang="en-US" smtClean="0"/>
              <a:t>5/14/2026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0512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11924209" cy="612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11C69CE-4771-4BFA-AD70-0E51ABA58D6D}" type="datetime1">
              <a:rPr lang="en-US" smtClean="0"/>
              <a:t>5/14/2026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8865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5/14/2026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3120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5/14/2026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0874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5/14/2026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0756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5/14/2026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5458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5/14/2026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3471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ADC593-EA98-4C39-A75F-3F3A9C691019}" type="datetime1">
              <a:rPr lang="en-US" smtClean="0"/>
              <a:t>5/14/2026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4661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8FACD271-2BB0-4C13-9E3A-50B90F57CA5B}" type="datetime1">
              <a:rPr lang="en-US" smtClean="0"/>
              <a:t>5/14/2026</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174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77954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791456"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9C4109C0-CC82-467C-B6E8-62D4D3634E2A}" type="datetime1">
              <a:rPr lang="en-US" smtClean="0"/>
              <a:t>5/14/2026</a:t>
            </a:fld>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2140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02336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5/14/2026</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63217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091732" y="0"/>
            <a:ext cx="4100267"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D1F1191D-5EC4-40DF-9DB6-A6385AB88B55}" type="datetime1">
              <a:rPr lang="en-US" smtClean="0"/>
              <a:t>5/14/2026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871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661150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EE468DAA-49F6-4492-82E6-75555EB31418}" type="datetime1">
              <a:rPr lang="en-US" smtClean="0"/>
              <a:t>5/14/2026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67344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1D22668-A3AE-429F-A351-A1583BA90793}" type="datetime1">
              <a:rPr lang="en-US" smtClean="0"/>
              <a:t>5/14/2026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918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649224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CB3A2E2B-8F4D-437C-9F55-5E913AFC716A}" type="datetime1">
              <a:rPr lang="en-US" smtClean="0"/>
              <a:t>5/14/2026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7121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6C70014-48FC-4647-9615-BBD39F98887D}" type="datetime1">
              <a:rPr lang="en-US" smtClean="0"/>
              <a:t>5/14/2026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018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C089F4EF-3CDF-46D7-ADF4-3A52C84FD8BE}" type="datetime1">
              <a:rPr lang="en-US" smtClean="0"/>
              <a:t>5/14/2026</a:t>
            </a:fld>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70782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635C43F-DBB1-4D83-B442-E1529AA900C2}" type="datetime1">
              <a:rPr lang="en-US" smtClean="0"/>
              <a:t>5/14/2026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761780" y="0"/>
            <a:ext cx="743021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71533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2D13F81E-C5BD-4314-B9B9-AAE2702F29D2}" type="datetime1">
              <a:rPr lang="en-US" smtClean="0"/>
              <a:t>5/14/2026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4673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704959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4635132"/>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C8C146-0A20-4029-98D5-9A42EEDF8B24}" type="datetime1">
              <a:rPr lang="en-US" smtClean="0"/>
              <a:t>5/14/2026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288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5/14/2026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5919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307973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9128053F-E531-4885-B604-CF1A6DEEE405}" type="datetime1">
              <a:rPr lang="en-US" smtClean="0"/>
              <a:t>5/14/2026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6768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5" y="1828800"/>
            <a:ext cx="6172200" cy="4425696"/>
          </a:xfrm>
          <a:blipFill dpi="0" rotWithShape="1">
            <a:blip r:embed="rId2" cstate="print">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5/14/2026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7976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8" y="2290890"/>
            <a:ext cx="4672584" cy="4041648"/>
          </a:xfrm>
          <a:blipFill dpi="0" rotWithShape="1">
            <a:blip r:embed="rId2" cstate="print">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5/14/2026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1460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5/14/2026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7380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10826496" cy="4334256"/>
          </a:xfrm>
        </p:spPr>
        <p:txBody>
          <a:bodyPr anchor="b">
            <a:normAutofit/>
          </a:bodyPr>
          <a:lstStyle>
            <a:lvl1pPr algn="l">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718304"/>
            <a:ext cx="5897880" cy="1353312"/>
          </a:xfrm>
        </p:spPr>
        <p:txBody>
          <a:bodyPr anchor="t">
            <a:normAutofit/>
          </a:bodyPr>
          <a:lstStyle>
            <a:lvl1pPr marL="0" indent="0" algn="l">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544685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117601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520964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5/14/2026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31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12191999" cy="4986425"/>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5/14/2026</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17685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4972" y="5428752"/>
            <a:ext cx="9043508"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9565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Quot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Lst>
          </p:cNvPr>
          <p:cNvSpPr/>
          <p:nvPr userDrawn="1"/>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5064" y="5349240"/>
            <a:ext cx="9043416"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29247CA6-BC1D-429A-A289-4E939E49554A}"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693244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marL="137160" indent="-137160" algn="l">
              <a:lnSpc>
                <a:spcPct val="100000"/>
              </a:lnSpc>
              <a:defRPr sz="44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766651" y="5669280"/>
            <a:ext cx="8807117"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786029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765B10-D26A-480A-9509-A9831C5E60D8}" type="datetime1">
              <a:rPr lang="en-US" smtClean="0"/>
              <a:t>5/14/2026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77083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5BCCB42A-67CE-499B-A4FA-7D4E4469B142}" type="datetime1">
              <a:rPr lang="en-US" smtClean="0"/>
              <a:t>5/14/2026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38258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EF9E5040-F7E0-40EC-B8E9-CED28200FAA3}" type="datetime1">
              <a:rPr lang="en-US" smtClean="0"/>
              <a:t>5/14/2026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64969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5/14/2026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29174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2DB3EA1-DD0C-4B8D-8364-52024B4530F1}" type="datetime1">
              <a:rPr lang="en-US" smtClean="0"/>
              <a:t>5/14/2026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96599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557784"/>
            <a:ext cx="6519080" cy="5779007"/>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D157344-9CC7-412D-8C20-072BE86D5A11}" type="datetime1">
              <a:rPr lang="en-US" smtClean="0"/>
              <a:t>5/14/2026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6902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5/14/2026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56628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886426EA-0386-4881-8D6D-3F08C95C4A7F}"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887511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3CF65F-0E21-48DE-8D75-4BF66A547E8E}" type="datetime1">
              <a:rPr lang="en-US" smtClean="0"/>
              <a:t>5/14/2026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68531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anchor="b">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1FE1A989-42EF-40B2-87AB-6941C231CD4A}" type="datetime1">
              <a:rPr lang="en-US" smtClean="0"/>
              <a:t>5/14/2026</a:t>
            </a:fld>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12067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288095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5/14/2026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22793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5/14/2026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672081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D291CE83-67BA-4B15-B48A-7DC5C0636664}" type="datetime1">
              <a:rPr lang="en-US" smtClean="0"/>
              <a:t>5/14/2026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74028844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61" r:id="rId3"/>
    <p:sldLayoutId id="2147483712" r:id="rId4"/>
    <p:sldLayoutId id="2147483698" r:id="rId5"/>
    <p:sldLayoutId id="2147483728" r:id="rId6"/>
    <p:sldLayoutId id="2147483735" r:id="rId7"/>
    <p:sldLayoutId id="2147483758" r:id="rId8"/>
    <p:sldLayoutId id="2147483710" r:id="rId9"/>
    <p:sldLayoutId id="2147483755" r:id="rId10"/>
    <p:sldLayoutId id="2147483713" r:id="rId11"/>
    <p:sldLayoutId id="2147483729" r:id="rId12"/>
    <p:sldLayoutId id="2147483662" r:id="rId13"/>
    <p:sldLayoutId id="2147483679" r:id="rId14"/>
    <p:sldLayoutId id="2147483680" r:id="rId15"/>
    <p:sldLayoutId id="2147483681" r:id="rId16"/>
    <p:sldLayoutId id="2147483682" r:id="rId17"/>
    <p:sldLayoutId id="2147483706" r:id="rId18"/>
    <p:sldLayoutId id="2147483689" r:id="rId19"/>
    <p:sldLayoutId id="2147483690" r:id="rId20"/>
    <p:sldLayoutId id="2147483707" r:id="rId21"/>
    <p:sldLayoutId id="2147483708" r:id="rId22"/>
    <p:sldLayoutId id="2147483692" r:id="rId23"/>
    <p:sldLayoutId id="2147483691" r:id="rId24"/>
    <p:sldLayoutId id="2147483732" r:id="rId25"/>
    <p:sldLayoutId id="2147483733" r:id="rId26"/>
    <p:sldLayoutId id="2147483731" r:id="rId27"/>
    <p:sldLayoutId id="2147483730" r:id="rId28"/>
    <p:sldLayoutId id="2147483694" r:id="rId29"/>
    <p:sldLayoutId id="2147483726" r:id="rId30"/>
    <p:sldLayoutId id="2147483693" r:id="rId31"/>
    <p:sldLayoutId id="2147483711" r:id="rId32"/>
    <p:sldLayoutId id="2147483672" r:id="rId33"/>
    <p:sldLayoutId id="2147483673" r:id="rId34"/>
    <p:sldLayoutId id="2147483696" r:id="rId35"/>
    <p:sldLayoutId id="2147483752" r:id="rId36"/>
    <p:sldLayoutId id="2147483754" r:id="rId37"/>
    <p:sldLayoutId id="2147483753" r:id="rId38"/>
    <p:sldLayoutId id="2147483750" r:id="rId39"/>
    <p:sldLayoutId id="2147483742" r:id="rId40"/>
    <p:sldLayoutId id="2147483743" r:id="rId41"/>
    <p:sldLayoutId id="2147483740" r:id="rId42"/>
    <p:sldLayoutId id="2147483664" r:id="rId43"/>
    <p:sldLayoutId id="2147483665" r:id="rId44"/>
    <p:sldLayoutId id="2147483666" r:id="rId45"/>
    <p:sldLayoutId id="2147483667" r:id="rId46"/>
    <p:sldLayoutId id="2147483668" r:id="rId47"/>
    <p:sldLayoutId id="2147483669" r:id="rId48"/>
    <p:sldLayoutId id="2147483685" r:id="rId49"/>
    <p:sldLayoutId id="2147483687" r:id="rId50"/>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6D321A2-65AC-4C18-CA75-0FB5084CA306}"/>
              </a:ext>
            </a:extLst>
          </p:cNvPr>
          <p:cNvSpPr>
            <a:spLocks noGrp="1"/>
          </p:cNvSpPr>
          <p:nvPr>
            <p:ph type="ctrTitle"/>
          </p:nvPr>
        </p:nvSpPr>
        <p:spPr>
          <a:xfrm>
            <a:off x="-12011" y="527699"/>
            <a:ext cx="6102726" cy="4691464"/>
          </a:xfrm>
        </p:spPr>
        <p:txBody>
          <a:bodyPr vert="horz" lIns="91440" tIns="45720" rIns="91440" bIns="45720" rtlCol="0" anchor="t">
            <a:normAutofit/>
          </a:bodyPr>
          <a:lstStyle/>
          <a:p>
            <a:pPr algn="ctr">
              <a:lnSpc>
                <a:spcPct val="150000"/>
              </a:lnSpc>
            </a:pPr>
            <a:r>
              <a:rPr lang="en-US" sz="3600" dirty="0">
                <a:solidFill>
                  <a:schemeClr val="bg1"/>
                </a:solidFill>
                <a:latin typeface="Times New Roman"/>
                <a:cs typeface="Times New Roman"/>
              </a:rPr>
              <a:t>New Mexico's</a:t>
            </a:r>
            <a:r>
              <a:rPr lang="en-US" sz="3600" dirty="0">
                <a:latin typeface="Times New Roman"/>
                <a:cs typeface="Times New Roman"/>
              </a:rPr>
              <a:t> </a:t>
            </a:r>
            <a:r>
              <a:rPr lang="en-US" sz="3600" dirty="0">
                <a:solidFill>
                  <a:srgbClr val="FFFFFF"/>
                </a:solidFill>
                <a:latin typeface="Times New Roman"/>
                <a:cs typeface="Times New Roman"/>
              </a:rPr>
              <a:t>Statewide Behavioral Health Reform:</a:t>
            </a:r>
            <a:br>
              <a:rPr lang="en-US" sz="2800" dirty="0">
                <a:latin typeface="Times New Roman"/>
                <a:cs typeface="Times New Roman"/>
              </a:rPr>
            </a:br>
            <a:r>
              <a:rPr lang="en-US" sz="2400" b="0" dirty="0">
                <a:solidFill>
                  <a:srgbClr val="FFFFFF"/>
                </a:solidFill>
                <a:latin typeface="Times New Roman"/>
                <a:cs typeface="Times New Roman"/>
              </a:rPr>
              <a:t>Reminders &amp; Updates </a:t>
            </a:r>
            <a:br>
              <a:rPr lang="en-US" sz="2400" b="0" dirty="0">
                <a:latin typeface="Times New Roman"/>
                <a:cs typeface="Times New Roman"/>
              </a:rPr>
            </a:br>
            <a:r>
              <a:rPr lang="en-US" sz="2400" b="0" dirty="0">
                <a:solidFill>
                  <a:srgbClr val="FFFFFF"/>
                </a:solidFill>
                <a:latin typeface="Times New Roman"/>
                <a:cs typeface="Times New Roman"/>
              </a:rPr>
              <a:t>Challenges &amp; Strengths</a:t>
            </a:r>
            <a:br>
              <a:rPr lang="en-US" sz="2400" b="0" dirty="0">
                <a:latin typeface="Times New Roman"/>
                <a:cs typeface="Times New Roman"/>
              </a:rPr>
            </a:br>
            <a:r>
              <a:rPr lang="en-US" sz="2400" b="0" dirty="0">
                <a:solidFill>
                  <a:srgbClr val="FFFFFF"/>
                </a:solidFill>
                <a:latin typeface="Times New Roman"/>
                <a:cs typeface="Times New Roman"/>
              </a:rPr>
              <a:t>Region One Plan Overview</a:t>
            </a:r>
            <a:br>
              <a:rPr lang="en-US" sz="2400" b="0" dirty="0">
                <a:latin typeface="Times New Roman"/>
                <a:cs typeface="Times New Roman"/>
              </a:rPr>
            </a:br>
            <a:r>
              <a:rPr lang="en-US" sz="2400" b="0" dirty="0">
                <a:solidFill>
                  <a:srgbClr val="FFFFFF"/>
                </a:solidFill>
                <a:latin typeface="Times New Roman"/>
                <a:cs typeface="Times New Roman"/>
              </a:rPr>
              <a:t>A Note About Early Access Funding</a:t>
            </a:r>
            <a:br>
              <a:rPr lang="en-US" sz="2400" b="0" dirty="0">
                <a:latin typeface="Times New Roman"/>
                <a:cs typeface="Times New Roman"/>
              </a:rPr>
            </a:br>
            <a:r>
              <a:rPr lang="en-US" sz="2400" b="0" dirty="0">
                <a:solidFill>
                  <a:srgbClr val="FFFFFF"/>
                </a:solidFill>
                <a:latin typeface="Times New Roman"/>
                <a:cs typeface="Times New Roman"/>
              </a:rPr>
              <a:t>&amp; Ways to Stay Engaged in FY27</a:t>
            </a:r>
          </a:p>
        </p:txBody>
      </p:sp>
      <p:sp>
        <p:nvSpPr>
          <p:cNvPr id="5" name="Subtitle 4">
            <a:extLst>
              <a:ext uri="{FF2B5EF4-FFF2-40B4-BE49-F238E27FC236}">
                <a16:creationId xmlns:a16="http://schemas.microsoft.com/office/drawing/2014/main" id="{02FA3257-663D-61CE-A5D5-22B53DB71488}"/>
              </a:ext>
            </a:extLst>
          </p:cNvPr>
          <p:cNvSpPr>
            <a:spLocks noGrp="1"/>
          </p:cNvSpPr>
          <p:nvPr>
            <p:ph type="subTitle" idx="1"/>
          </p:nvPr>
        </p:nvSpPr>
        <p:spPr>
          <a:xfrm>
            <a:off x="2211" y="5457557"/>
            <a:ext cx="6093347" cy="957600"/>
          </a:xfrm>
        </p:spPr>
        <p:txBody>
          <a:bodyPr vert="horz" lIns="91440" tIns="45720" rIns="91440" bIns="45720" rtlCol="0" anchor="b">
            <a:noAutofit/>
          </a:bodyPr>
          <a:lstStyle/>
          <a:p>
            <a:pPr algn="ctr">
              <a:lnSpc>
                <a:spcPct val="90000"/>
              </a:lnSpc>
            </a:pPr>
            <a:endParaRPr lang="en-US" sz="2400" dirty="0">
              <a:solidFill>
                <a:srgbClr val="FFFFFF"/>
              </a:solidFill>
            </a:endParaRPr>
          </a:p>
          <a:p>
            <a:pPr algn="ctr">
              <a:lnSpc>
                <a:spcPct val="90000"/>
              </a:lnSpc>
            </a:pPr>
            <a:endParaRPr lang="en-US" sz="1400" i="1" dirty="0">
              <a:solidFill>
                <a:srgbClr val="FFFFFF"/>
              </a:solidFill>
              <a:latin typeface="Times New Roman"/>
              <a:cs typeface="Times New Roman"/>
            </a:endParaRPr>
          </a:p>
          <a:p>
            <a:pPr algn="ctr">
              <a:lnSpc>
                <a:spcPct val="90000"/>
              </a:lnSpc>
            </a:pPr>
            <a:r>
              <a:rPr lang="en-US" sz="1400" i="1" dirty="0">
                <a:solidFill>
                  <a:srgbClr val="FFFFFF"/>
                </a:solidFill>
                <a:latin typeface="Times New Roman"/>
                <a:cs typeface="Times New Roman"/>
              </a:rPr>
              <a:t>Anne Ryan, Community Services Director</a:t>
            </a:r>
          </a:p>
          <a:p>
            <a:pPr algn="ctr">
              <a:lnSpc>
                <a:spcPct val="90000"/>
              </a:lnSpc>
            </a:pPr>
            <a:r>
              <a:rPr lang="en-US" sz="1400" i="1">
                <a:solidFill>
                  <a:srgbClr val="FFFFFF"/>
                </a:solidFill>
                <a:latin typeface="Times New Roman"/>
                <a:cs typeface="Times New Roman"/>
              </a:rPr>
              <a:t>Santa Fe County </a:t>
            </a:r>
            <a:endParaRPr lang="en-US" sz="1400" i="1" dirty="0">
              <a:solidFill>
                <a:srgbClr val="FFFFFF"/>
              </a:solidFill>
              <a:latin typeface="Times New Roman"/>
              <a:cs typeface="Times New Roman"/>
            </a:endParaRPr>
          </a:p>
          <a:p>
            <a:pPr algn="ctr">
              <a:lnSpc>
                <a:spcPct val="90000"/>
              </a:lnSpc>
            </a:pPr>
            <a:r>
              <a:rPr lang="en-US" sz="1400" i="1">
                <a:solidFill>
                  <a:srgbClr val="FFFFFF"/>
                </a:solidFill>
                <a:latin typeface="Times New Roman"/>
                <a:cs typeface="Times New Roman"/>
              </a:rPr>
              <a:t>April 22, 2026</a:t>
            </a:r>
          </a:p>
        </p:txBody>
      </p:sp>
      <p:pic>
        <p:nvPicPr>
          <p:cNvPr id="6" name="Picture Placeholder 5" descr="A picture containing text&#10;&#10;AI-generated content may be incorrect.">
            <a:extLst>
              <a:ext uri="{FF2B5EF4-FFF2-40B4-BE49-F238E27FC236}">
                <a16:creationId xmlns:a16="http://schemas.microsoft.com/office/drawing/2014/main" id="{AB13B6DB-CD9C-0E4D-78FA-65AB93FF75ED}"/>
              </a:ext>
            </a:extLst>
          </p:cNvPr>
          <p:cNvPicPr>
            <a:picLocks noGrp="1" noChangeAspect="1"/>
          </p:cNvPicPr>
          <p:nvPr>
            <p:ph type="pic" sz="quarter" idx="13"/>
          </p:nvPr>
        </p:nvPicPr>
        <p:blipFill>
          <a:blip r:embed="rId2"/>
          <a:srcRect r="3" b="496"/>
          <a:stretch>
            <a:fillRect/>
          </a:stretch>
        </p:blipFill>
        <p:spPr>
          <a:xfrm>
            <a:off x="6553199" y="467783"/>
            <a:ext cx="5181602" cy="5943600"/>
          </a:xfrm>
          <a:prstGeom prst="rect">
            <a:avLst/>
          </a:prstGeom>
          <a:blipFill dpi="0" rotWithShape="1">
            <a:blip r:embed="rId3">
              <a:alphaModFix amt="60000"/>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306996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1D6F93-EB1D-926E-85F0-9C2B3936A80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FA2CF99-E0C5-CF27-A933-508FBA06F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E40313-FDA0-4A58-3D5A-122438989228}"/>
              </a:ext>
            </a:extLst>
          </p:cNvPr>
          <p:cNvSpPr>
            <a:spLocks noGrp="1"/>
          </p:cNvSpPr>
          <p:nvPr>
            <p:ph type="title"/>
          </p:nvPr>
        </p:nvSpPr>
        <p:spPr>
          <a:xfrm>
            <a:off x="363813" y="110899"/>
            <a:ext cx="7212148" cy="1079753"/>
          </a:xfrm>
        </p:spPr>
        <p:txBody>
          <a:bodyPr vert="horz" lIns="91440" tIns="45720" rIns="91440" bIns="45720" rtlCol="0" anchor="b">
            <a:normAutofit/>
          </a:bodyPr>
          <a:lstStyle/>
          <a:p>
            <a:pPr algn="ctr"/>
            <a:r>
              <a:rPr lang="en-US" sz="2800" dirty="0">
                <a:latin typeface="Times New Roman"/>
                <a:cs typeface="Times New Roman"/>
              </a:rPr>
              <a:t>A Note About Early Access Funding</a:t>
            </a:r>
            <a:br>
              <a:rPr lang="en-US" sz="4000" dirty="0"/>
            </a:br>
            <a:endParaRPr lang="en-US" dirty="0"/>
          </a:p>
        </p:txBody>
      </p:sp>
      <p:sp>
        <p:nvSpPr>
          <p:cNvPr id="16" name="Rectangle 15">
            <a:extLst>
              <a:ext uri="{FF2B5EF4-FFF2-40B4-BE49-F238E27FC236}">
                <a16:creationId xmlns:a16="http://schemas.microsoft.com/office/drawing/2014/main" id="{75511230-D163-E24B-196D-C1BE9107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B754D5D-82B3-FA12-878D-0261A7AC0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19F2130-6FBA-314E-7C01-29E4BA5A2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252D70F-DB00-F726-6678-6587160CC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5" descr="A picture containing text&#10;&#10;AI-generated content may be incorrect.">
            <a:extLst>
              <a:ext uri="{FF2B5EF4-FFF2-40B4-BE49-F238E27FC236}">
                <a16:creationId xmlns:a16="http://schemas.microsoft.com/office/drawing/2014/main" id="{D89F88CC-F179-2685-CAD9-4A7BA2E79D63}"/>
              </a:ext>
            </a:extLst>
          </p:cNvPr>
          <p:cNvPicPr>
            <a:picLocks noChangeAspect="1"/>
          </p:cNvPicPr>
          <p:nvPr/>
        </p:nvPicPr>
        <p:blipFill>
          <a:blip r:embed="rId2"/>
          <a:srcRect r="3" b="496"/>
          <a:stretch>
            <a:fillRect/>
          </a:stretch>
        </p:blipFill>
        <p:spPr>
          <a:xfrm>
            <a:off x="8634017" y="1316367"/>
            <a:ext cx="3044834" cy="34849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ontent Placeholder 4">
            <a:extLst>
              <a:ext uri="{FF2B5EF4-FFF2-40B4-BE49-F238E27FC236}">
                <a16:creationId xmlns:a16="http://schemas.microsoft.com/office/drawing/2014/main" id="{A1659B56-A19A-0C3B-0AC0-25183BDC6154}"/>
              </a:ext>
            </a:extLst>
          </p:cNvPr>
          <p:cNvSpPr>
            <a:spLocks noGrp="1"/>
          </p:cNvSpPr>
          <p:nvPr>
            <p:ph sz="quarter" idx="14"/>
          </p:nvPr>
        </p:nvSpPr>
        <p:spPr>
          <a:xfrm>
            <a:off x="371796" y="833382"/>
            <a:ext cx="7205405" cy="5907615"/>
          </a:xfrm>
        </p:spPr>
        <p:txBody>
          <a:bodyPr vert="horz" lIns="91440" tIns="45720" rIns="91440" bIns="45720" rtlCol="0" anchor="t">
            <a:noAutofit/>
          </a:bodyPr>
          <a:lstStyle/>
          <a:p>
            <a:pPr>
              <a:buFont typeface="Arial"/>
              <a:buChar char="•"/>
            </a:pPr>
            <a:r>
              <a:rPr lang="en-US" sz="1800" dirty="0">
                <a:highlight>
                  <a:srgbClr val="FFFFFF"/>
                </a:highlight>
                <a:latin typeface="Times New Roman"/>
                <a:cs typeface="Times New Roman"/>
              </a:rPr>
              <a:t>Solicitation issued by the HCA in the fall of 2025 for regions to apply for "early access funding" in advance of Region Plan submissions. </a:t>
            </a:r>
          </a:p>
          <a:p>
            <a:pPr>
              <a:buFont typeface="Arial"/>
              <a:buChar char="•"/>
            </a:pPr>
            <a:r>
              <a:rPr lang="en-US" sz="1800" dirty="0">
                <a:highlight>
                  <a:srgbClr val="FFFFFF"/>
                </a:highlight>
                <a:latin typeface="Times New Roman"/>
                <a:cs typeface="Times New Roman"/>
              </a:rPr>
              <a:t>Applicant eligibility exclusive to Accountable Entities, with $2m per region that must expend fully by June 2027.</a:t>
            </a:r>
          </a:p>
          <a:p>
            <a:pPr>
              <a:buFont typeface="Arial"/>
              <a:buChar char="•"/>
            </a:pPr>
            <a:r>
              <a:rPr lang="en-US" sz="1800" b="1" dirty="0">
                <a:highlight>
                  <a:srgbClr val="FFFFFF"/>
                </a:highlight>
                <a:latin typeface="Times New Roman"/>
                <a:cs typeface="Times New Roman"/>
              </a:rPr>
              <a:t>Early Access Plans and Regional Plans overlap in 2027</a:t>
            </a:r>
            <a:r>
              <a:rPr lang="en-US" sz="1800" dirty="0">
                <a:highlight>
                  <a:srgbClr val="FFFFFF"/>
                </a:highlight>
                <a:latin typeface="Times New Roman"/>
                <a:cs typeface="Times New Roman"/>
              </a:rPr>
              <a:t>. </a:t>
            </a:r>
          </a:p>
          <a:p>
            <a:pPr>
              <a:buFont typeface="Arial"/>
              <a:buChar char="•"/>
            </a:pPr>
            <a:r>
              <a:rPr lang="en-US" sz="1800" dirty="0">
                <a:highlight>
                  <a:srgbClr val="FFFFFF"/>
                </a:highlight>
                <a:latin typeface="Times New Roman"/>
                <a:cs typeface="Times New Roman"/>
              </a:rPr>
              <a:t>R1 recognizes providers as essential to this process, and submitted its original Early Access proposal on their behalf for intended open and fair solicitation. </a:t>
            </a:r>
          </a:p>
          <a:p>
            <a:pPr>
              <a:buFont typeface="Arial"/>
              <a:buChar char="•"/>
            </a:pPr>
            <a:r>
              <a:rPr lang="en-US" sz="1800" dirty="0">
                <a:highlight>
                  <a:srgbClr val="FFFFFF"/>
                </a:highlight>
                <a:latin typeface="Times New Roman"/>
                <a:cs typeface="Times New Roman"/>
              </a:rPr>
              <a:t>HCA denied our original proposal and requested resubmission that explicitly named providers. The State Procurement Code correctly prohibits preferentially-selected private providers, so our resubmission focused on funding for regional government partners using a one-time formula that heavily and intentionally favored Tribes, Nations, and Pueblos, along with Rio Arriba County in recognition of regional resource disparities while focusing on the same target of OD-related deaths. </a:t>
            </a:r>
          </a:p>
        </p:txBody>
      </p:sp>
    </p:spTree>
    <p:extLst>
      <p:ext uri="{BB962C8B-B14F-4D97-AF65-F5344CB8AC3E}">
        <p14:creationId xmlns:p14="http://schemas.microsoft.com/office/powerpoint/2010/main" val="183989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893E49-ADE6-367E-F165-0322259D77F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7A461BE-0963-1E6F-A0B8-7D321AF89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86EEAF-3A9E-E370-635A-43A9C4FD1004}"/>
              </a:ext>
            </a:extLst>
          </p:cNvPr>
          <p:cNvSpPr>
            <a:spLocks noGrp="1"/>
          </p:cNvSpPr>
          <p:nvPr>
            <p:ph type="title"/>
          </p:nvPr>
        </p:nvSpPr>
        <p:spPr>
          <a:xfrm>
            <a:off x="496335" y="121943"/>
            <a:ext cx="7212148" cy="1079753"/>
          </a:xfrm>
        </p:spPr>
        <p:txBody>
          <a:bodyPr vert="horz" lIns="91440" tIns="45720" rIns="91440" bIns="45720" rtlCol="0" anchor="b">
            <a:normAutofit/>
          </a:bodyPr>
          <a:lstStyle/>
          <a:p>
            <a:pPr algn="ctr"/>
            <a:r>
              <a:rPr lang="en-US" sz="2800" dirty="0">
                <a:latin typeface="Times New Roman"/>
                <a:cs typeface="Times New Roman"/>
              </a:rPr>
              <a:t>R1 Early Access One Time Funding Formula</a:t>
            </a:r>
            <a:br>
              <a:rPr lang="en-US" sz="4000" dirty="0"/>
            </a:br>
            <a:endParaRPr lang="en-US" dirty="0"/>
          </a:p>
        </p:txBody>
      </p:sp>
      <p:sp>
        <p:nvSpPr>
          <p:cNvPr id="16" name="Rectangle 15">
            <a:extLst>
              <a:ext uri="{FF2B5EF4-FFF2-40B4-BE49-F238E27FC236}">
                <a16:creationId xmlns:a16="http://schemas.microsoft.com/office/drawing/2014/main" id="{97CAEC9F-EC7F-EBDB-3EB8-A6F3C8205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81AEF57-ABB5-3ED1-435F-F59FA458A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FEF76D8-F585-2866-C45D-C9086213D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D4A74F8-A43E-F4E4-B820-90E5D4E6C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5" descr="A picture containing text&#10;&#10;AI-generated content may be incorrect.">
            <a:extLst>
              <a:ext uri="{FF2B5EF4-FFF2-40B4-BE49-F238E27FC236}">
                <a16:creationId xmlns:a16="http://schemas.microsoft.com/office/drawing/2014/main" id="{AE8258B3-2E5E-9DB6-067A-2167FDF457A2}"/>
              </a:ext>
            </a:extLst>
          </p:cNvPr>
          <p:cNvPicPr>
            <a:picLocks noChangeAspect="1"/>
          </p:cNvPicPr>
          <p:nvPr/>
        </p:nvPicPr>
        <p:blipFill>
          <a:blip r:embed="rId2"/>
          <a:srcRect r="3" b="496"/>
          <a:stretch>
            <a:fillRect/>
          </a:stretch>
        </p:blipFill>
        <p:spPr>
          <a:xfrm>
            <a:off x="8634017" y="1316367"/>
            <a:ext cx="3044834" cy="34849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4" name="Content Placeholder 3">
            <a:extLst>
              <a:ext uri="{FF2B5EF4-FFF2-40B4-BE49-F238E27FC236}">
                <a16:creationId xmlns:a16="http://schemas.microsoft.com/office/drawing/2014/main" id="{0838E9EC-8627-ECAA-9C83-3BCB60E16877}"/>
              </a:ext>
            </a:extLst>
          </p:cNvPr>
          <p:cNvGraphicFramePr>
            <a:graphicFrameLocks noGrp="1"/>
          </p:cNvGraphicFramePr>
          <p:nvPr>
            <p:ph sz="quarter" idx="14"/>
            <p:extLst>
              <p:ext uri="{D42A27DB-BD31-4B8C-83A1-F6EECF244321}">
                <p14:modId xmlns:p14="http://schemas.microsoft.com/office/powerpoint/2010/main" val="4085229510"/>
              </p:ext>
            </p:extLst>
          </p:nvPr>
        </p:nvGraphicFramePr>
        <p:xfrm>
          <a:off x="296333" y="857250"/>
          <a:ext cx="7606142" cy="5618277"/>
        </p:xfrm>
        <a:graphic>
          <a:graphicData uri="http://schemas.openxmlformats.org/drawingml/2006/table">
            <a:tbl>
              <a:tblPr bandRow="1">
                <a:tableStyleId>{5C22544A-7EE6-4342-B048-85BDC9FD1C3A}</a:tableStyleId>
              </a:tblPr>
              <a:tblGrid>
                <a:gridCol w="563415">
                  <a:extLst>
                    <a:ext uri="{9D8B030D-6E8A-4147-A177-3AD203B41FA5}">
                      <a16:colId xmlns:a16="http://schemas.microsoft.com/office/drawing/2014/main" val="3684976344"/>
                    </a:ext>
                  </a:extLst>
                </a:gridCol>
                <a:gridCol w="1049130">
                  <a:extLst>
                    <a:ext uri="{9D8B030D-6E8A-4147-A177-3AD203B41FA5}">
                      <a16:colId xmlns:a16="http://schemas.microsoft.com/office/drawing/2014/main" val="4211683091"/>
                    </a:ext>
                  </a:extLst>
                </a:gridCol>
                <a:gridCol w="5993597">
                  <a:extLst>
                    <a:ext uri="{9D8B030D-6E8A-4147-A177-3AD203B41FA5}">
                      <a16:colId xmlns:a16="http://schemas.microsoft.com/office/drawing/2014/main" val="2753044080"/>
                    </a:ext>
                  </a:extLst>
                </a:gridCol>
              </a:tblGrid>
              <a:tr h="1089755">
                <a:tc>
                  <a:txBody>
                    <a:bodyPr/>
                    <a:lstStyle/>
                    <a:p>
                      <a:pPr algn="ctr" rtl="0" fontAlgn="base">
                        <a:lnSpc>
                          <a:spcPts val="1275"/>
                        </a:lnSpc>
                        <a:spcBef>
                          <a:spcPts val="1000"/>
                        </a:spcBef>
                        <a:buNone/>
                      </a:pPr>
                      <a:r>
                        <a:rPr lang="en-US" sz="1400" b="1" i="0" dirty="0">
                          <a:effectLst/>
                          <a:latin typeface="Aptos"/>
                        </a:rPr>
                        <a:t>20%</a:t>
                      </a:r>
                      <a:r>
                        <a:rPr lang="en-US" sz="1400" b="0" i="0" dirty="0">
                          <a:effectLst/>
                          <a:latin typeface="Aptos"/>
                        </a:rPr>
                        <a:t>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ctr" rtl="0" fontAlgn="base">
                        <a:lnSpc>
                          <a:spcPts val="1275"/>
                        </a:lnSpc>
                        <a:spcBef>
                          <a:spcPts val="1000"/>
                        </a:spcBef>
                        <a:buNone/>
                      </a:pPr>
                      <a:r>
                        <a:rPr lang="en-US" sz="1400" b="1" i="0" dirty="0">
                          <a:effectLst/>
                          <a:latin typeface="Aptos"/>
                        </a:rPr>
                        <a:t>Equal Base (EB)</a:t>
                      </a:r>
                      <a:r>
                        <a:rPr lang="en-US" sz="1400" b="0" i="0" dirty="0">
                          <a:effectLst/>
                          <a:latin typeface="Aptos"/>
                        </a:rPr>
                        <a:t>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75"/>
                        </a:lnSpc>
                        <a:spcBef>
                          <a:spcPts val="1000"/>
                        </a:spcBef>
                        <a:buNone/>
                      </a:pPr>
                      <a:r>
                        <a:rPr lang="en-US" sz="1400" b="0" i="0" dirty="0">
                          <a:effectLst/>
                          <a:latin typeface="Aptos"/>
                        </a:rPr>
                        <a:t>Each </a:t>
                      </a:r>
                      <a:r>
                        <a:rPr lang="en-US" sz="1400" b="0" i="1" dirty="0">
                          <a:effectLst/>
                          <a:latin typeface="Aptos"/>
                        </a:rPr>
                        <a:t>State-recognized</a:t>
                      </a:r>
                      <a:r>
                        <a:rPr lang="en-US" sz="1400" b="0" i="0" dirty="0">
                          <a:effectLst/>
                          <a:latin typeface="Aptos"/>
                        </a:rPr>
                        <a:t> government entity within R1 (Tribes, Nations, Pueblos, and Counties) receives 20% of the whole, equally divided. </a:t>
                      </a:r>
                    </a:p>
                    <a:p>
                      <a:pPr algn="l" rtl="0" fontAlgn="base">
                        <a:lnSpc>
                          <a:spcPts val="1275"/>
                        </a:lnSpc>
                        <a:spcBef>
                          <a:spcPts val="1000"/>
                        </a:spcBef>
                        <a:buNone/>
                      </a:pPr>
                      <a:r>
                        <a:rPr lang="en-US" sz="1400" b="1" i="0" u="sng" dirty="0">
                          <a:effectLst/>
                          <a:latin typeface="Aptos"/>
                        </a:rPr>
                        <a:t>Logic</a:t>
                      </a:r>
                      <a:r>
                        <a:rPr lang="en-US" sz="1400" b="1" i="0" dirty="0">
                          <a:effectLst/>
                          <a:latin typeface="Aptos"/>
                        </a:rPr>
                        <a:t>: By weighting an EB measure at 20% we’re ensuring each R1 State-identified government entity receives an equitable portion.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40839890"/>
                  </a:ext>
                </a:extLst>
              </a:tr>
              <a:tr h="1295590">
                <a:tc>
                  <a:txBody>
                    <a:bodyPr/>
                    <a:lstStyle/>
                    <a:p>
                      <a:pPr algn="ctr" rtl="0" fontAlgn="base">
                        <a:lnSpc>
                          <a:spcPts val="1275"/>
                        </a:lnSpc>
                        <a:spcBef>
                          <a:spcPts val="1000"/>
                        </a:spcBef>
                        <a:buNone/>
                      </a:pPr>
                      <a:r>
                        <a:rPr lang="en-US" sz="1400" b="1" i="0" dirty="0">
                          <a:effectLst/>
                          <a:latin typeface="Aptos"/>
                        </a:rPr>
                        <a:t>20%</a:t>
                      </a:r>
                      <a:r>
                        <a:rPr lang="en-US" sz="1400" b="0" i="0" dirty="0">
                          <a:effectLst/>
                          <a:latin typeface="Aptos"/>
                        </a:rPr>
                        <a:t>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rtl="0" fontAlgn="base">
                        <a:lnSpc>
                          <a:spcPts val="1275"/>
                        </a:lnSpc>
                        <a:spcBef>
                          <a:spcPts val="1000"/>
                        </a:spcBef>
                        <a:buNone/>
                      </a:pPr>
                      <a:r>
                        <a:rPr lang="en-US" sz="1400" b="1" i="0" dirty="0">
                          <a:effectLst/>
                          <a:latin typeface="Aptos"/>
                        </a:rPr>
                        <a:t>Disproportionate Impact (DI)</a:t>
                      </a:r>
                      <a:r>
                        <a:rPr lang="en-US" sz="1400" b="0" i="0" dirty="0">
                          <a:effectLst/>
                          <a:latin typeface="Aptos"/>
                        </a:rPr>
                        <a:t>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l" rtl="0" fontAlgn="base">
                        <a:lnSpc>
                          <a:spcPts val="1275"/>
                        </a:lnSpc>
                        <a:spcBef>
                          <a:spcPts val="1000"/>
                        </a:spcBef>
                        <a:buNone/>
                      </a:pPr>
                      <a:r>
                        <a:rPr lang="en-US" sz="1400" b="0" i="0" dirty="0">
                          <a:effectLst/>
                          <a:latin typeface="Aptos"/>
                        </a:rPr>
                        <a:t>20% is distributed to the same set of R1 government entities that possess a higher number of challenges for reasons such as but not limited to: lack of resources; rural areas; high social needs; etc. </a:t>
                      </a:r>
                    </a:p>
                    <a:p>
                      <a:pPr algn="l" rtl="0" fontAlgn="base">
                        <a:lnSpc>
                          <a:spcPts val="1275"/>
                        </a:lnSpc>
                        <a:spcBef>
                          <a:spcPts val="1000"/>
                        </a:spcBef>
                        <a:buNone/>
                      </a:pPr>
                      <a:r>
                        <a:rPr lang="en-US" sz="1400" b="1" i="0" u="sng" dirty="0">
                          <a:effectLst/>
                          <a:latin typeface="Aptos"/>
                        </a:rPr>
                        <a:t>Logic</a:t>
                      </a:r>
                      <a:r>
                        <a:rPr lang="en-US" sz="1400" b="1" i="0" dirty="0">
                          <a:effectLst/>
                          <a:latin typeface="Aptos"/>
                        </a:rPr>
                        <a:t>: By weighting DI measure at 20% we’re acknowledging the disparities of resources within R1.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7306427"/>
                  </a:ext>
                </a:extLst>
              </a:tr>
              <a:tr h="1235053">
                <a:tc>
                  <a:txBody>
                    <a:bodyPr/>
                    <a:lstStyle/>
                    <a:p>
                      <a:pPr algn="ctr" rtl="0" fontAlgn="base">
                        <a:lnSpc>
                          <a:spcPts val="1200"/>
                        </a:lnSpc>
                        <a:spcBef>
                          <a:spcPts val="1000"/>
                        </a:spcBef>
                        <a:buNone/>
                      </a:pPr>
                      <a:r>
                        <a:rPr lang="en-US" sz="1400" b="1" i="0" dirty="0">
                          <a:effectLst/>
                          <a:latin typeface="Aptos"/>
                        </a:rPr>
                        <a:t>25%</a:t>
                      </a:r>
                      <a:r>
                        <a:rPr lang="en-US" sz="1400" b="0" i="0" dirty="0">
                          <a:effectLst/>
                          <a:latin typeface="Aptos"/>
                        </a:rPr>
                        <a:t>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ctr" rtl="0" fontAlgn="base">
                        <a:lnSpc>
                          <a:spcPts val="1200"/>
                        </a:lnSpc>
                        <a:spcBef>
                          <a:spcPts val="1000"/>
                        </a:spcBef>
                        <a:buNone/>
                      </a:pPr>
                      <a:r>
                        <a:rPr lang="en-US" sz="1400" b="1" i="0" dirty="0">
                          <a:effectLst/>
                          <a:latin typeface="Aptos"/>
                        </a:rPr>
                        <a:t>Tribal Set-aside (TSA)</a:t>
                      </a:r>
                      <a:r>
                        <a:rPr lang="en-US" sz="1400" b="0" i="0" dirty="0">
                          <a:effectLst/>
                          <a:latin typeface="Aptos"/>
                        </a:rPr>
                        <a:t>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spcBef>
                          <a:spcPts val="1000"/>
                        </a:spcBef>
                        <a:buNone/>
                      </a:pPr>
                      <a:r>
                        <a:rPr lang="en-US" sz="1400" b="0" i="0" dirty="0">
                          <a:effectLst/>
                          <a:latin typeface="Aptos"/>
                        </a:rPr>
                        <a:t>All seven Sovereign entities within R1 receive 25% equally divided and applied to sovereign-specific urgent BH needs (or can combine among themselves if preferred – whatever feels wisest for them).  </a:t>
                      </a:r>
                    </a:p>
                    <a:p>
                      <a:pPr algn="l" rtl="0" fontAlgn="base">
                        <a:lnSpc>
                          <a:spcPts val="1200"/>
                        </a:lnSpc>
                        <a:spcBef>
                          <a:spcPts val="1000"/>
                        </a:spcBef>
                        <a:buNone/>
                      </a:pPr>
                      <a:r>
                        <a:rPr lang="en-US" sz="1400" b="1" i="0" u="sng" dirty="0">
                          <a:effectLst/>
                          <a:latin typeface="Aptos"/>
                        </a:rPr>
                        <a:t>Logic</a:t>
                      </a:r>
                      <a:r>
                        <a:rPr lang="en-US" sz="1400" b="1" i="0" dirty="0">
                          <a:effectLst/>
                          <a:latin typeface="Aptos"/>
                        </a:rPr>
                        <a:t>: By weighting TS measure at 25% we’re respecting the requests of our Sovereign partners.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08416746"/>
                  </a:ext>
                </a:extLst>
              </a:tr>
              <a:tr h="1997879">
                <a:tc>
                  <a:txBody>
                    <a:bodyPr/>
                    <a:lstStyle/>
                    <a:p>
                      <a:pPr algn="ctr" rtl="0" fontAlgn="base">
                        <a:lnSpc>
                          <a:spcPts val="1200"/>
                        </a:lnSpc>
                        <a:spcBef>
                          <a:spcPts val="1000"/>
                        </a:spcBef>
                        <a:buNone/>
                      </a:pPr>
                      <a:r>
                        <a:rPr lang="en-US" sz="1400" b="1" i="0" dirty="0">
                          <a:effectLst/>
                          <a:latin typeface="Aptos"/>
                        </a:rPr>
                        <a:t>35%</a:t>
                      </a:r>
                      <a:r>
                        <a:rPr lang="en-US" sz="1400" b="0" i="0" dirty="0">
                          <a:effectLst/>
                          <a:latin typeface="Aptos"/>
                        </a:rPr>
                        <a:t>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solidFill>
                  </a:tcPr>
                </a:tc>
                <a:tc>
                  <a:txBody>
                    <a:bodyPr/>
                    <a:lstStyle/>
                    <a:p>
                      <a:pPr algn="ctr" rtl="0" fontAlgn="base">
                        <a:lnSpc>
                          <a:spcPts val="1200"/>
                        </a:lnSpc>
                        <a:spcBef>
                          <a:spcPts val="1000"/>
                        </a:spcBef>
                        <a:buNone/>
                      </a:pPr>
                      <a:r>
                        <a:rPr lang="en-US" sz="1400" b="1" i="0" dirty="0">
                          <a:effectLst/>
                          <a:latin typeface="Aptos"/>
                        </a:rPr>
                        <a:t>Population (Pop)</a:t>
                      </a:r>
                      <a:r>
                        <a:rPr lang="en-US" sz="1400" b="0" i="0" dirty="0">
                          <a:effectLst/>
                          <a:latin typeface="Aptos"/>
                        </a:rPr>
                        <a:t>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solidFill>
                  </a:tcPr>
                </a:tc>
                <a:tc>
                  <a:txBody>
                    <a:bodyPr/>
                    <a:lstStyle/>
                    <a:p>
                      <a:pPr algn="l" rtl="0" fontAlgn="base">
                        <a:lnSpc>
                          <a:spcPts val="1200"/>
                        </a:lnSpc>
                        <a:spcBef>
                          <a:spcPts val="1000"/>
                        </a:spcBef>
                        <a:buNone/>
                      </a:pPr>
                      <a:r>
                        <a:rPr lang="en-US" sz="1400" b="0" i="0" dirty="0">
                          <a:effectLst/>
                          <a:latin typeface="Aptos"/>
                        </a:rPr>
                        <a:t>Divided among State-defined region (judicial district comprised of three counties </a:t>
                      </a:r>
                      <a:r>
                        <a:rPr lang="en-US" sz="1400" b="0" i="1" dirty="0">
                          <a:effectLst/>
                          <a:latin typeface="Aptos"/>
                        </a:rPr>
                        <a:t>inclusive of Tribes, Nations, and Pueblos</a:t>
                      </a:r>
                      <a:r>
                        <a:rPr lang="en-US" sz="1400" b="0" i="0" dirty="0">
                          <a:effectLst/>
                          <a:latin typeface="Aptos"/>
                        </a:rPr>
                        <a:t>) by population. For R1 that translates to a combined total of 214,605 people reflected in the 2020 Census within the boundaries of Los Alamos, Santa Fe, and Rio Arriba Counties *</a:t>
                      </a:r>
                      <a:r>
                        <a:rPr lang="en-US" sz="1400" b="0" i="1" dirty="0">
                          <a:effectLst/>
                          <a:latin typeface="Aptos"/>
                        </a:rPr>
                        <a:t>and includes all tribal nations with populations living inside those county boundaries</a:t>
                      </a:r>
                      <a:r>
                        <a:rPr lang="en-US" sz="1400" b="0" i="0" dirty="0">
                          <a:effectLst/>
                          <a:latin typeface="Aptos"/>
                        </a:rPr>
                        <a:t>. Please note that the Jicarilla Apache Nation spans into Sandoval County, therefore the population has been estimated to account for this additional population.  </a:t>
                      </a:r>
                    </a:p>
                    <a:p>
                      <a:pPr algn="l" rtl="0" fontAlgn="base">
                        <a:lnSpc>
                          <a:spcPts val="1200"/>
                        </a:lnSpc>
                        <a:spcBef>
                          <a:spcPts val="1000"/>
                        </a:spcBef>
                        <a:buNone/>
                      </a:pPr>
                      <a:r>
                        <a:rPr lang="en-US" sz="1400" b="1" i="0" u="sng" dirty="0">
                          <a:effectLst/>
                          <a:latin typeface="Aptos"/>
                        </a:rPr>
                        <a:t>Logic</a:t>
                      </a:r>
                      <a:r>
                        <a:rPr lang="en-US" sz="1400" b="1" i="0" dirty="0">
                          <a:effectLst/>
                          <a:latin typeface="Aptos"/>
                        </a:rPr>
                        <a:t>: By weighting population measure at 35% we’re helping to ensure that the funds intended to help people actually do so.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chemeClr val="accent6"/>
                    </a:solidFill>
                  </a:tcPr>
                </a:tc>
                <a:extLst>
                  <a:ext uri="{0D108BD9-81ED-4DB2-BD59-A6C34878D82A}">
                    <a16:rowId xmlns:a16="http://schemas.microsoft.com/office/drawing/2014/main" val="125183908"/>
                  </a:ext>
                </a:extLst>
              </a:tr>
            </a:tbl>
          </a:graphicData>
        </a:graphic>
      </p:graphicFrame>
    </p:spTree>
    <p:extLst>
      <p:ext uri="{BB962C8B-B14F-4D97-AF65-F5344CB8AC3E}">
        <p14:creationId xmlns:p14="http://schemas.microsoft.com/office/powerpoint/2010/main" val="3723993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EB3109-C89A-1F69-93F4-576E964F740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A0644FE-9082-0F99-6875-7C3D1977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FE521-6A07-CFF5-49A9-06658F33990A}"/>
              </a:ext>
            </a:extLst>
          </p:cNvPr>
          <p:cNvSpPr>
            <a:spLocks noGrp="1"/>
          </p:cNvSpPr>
          <p:nvPr>
            <p:ph type="title"/>
          </p:nvPr>
        </p:nvSpPr>
        <p:spPr>
          <a:xfrm>
            <a:off x="253378" y="110899"/>
            <a:ext cx="7212148" cy="1079753"/>
          </a:xfrm>
        </p:spPr>
        <p:txBody>
          <a:bodyPr vert="horz" lIns="91440" tIns="45720" rIns="91440" bIns="45720" rtlCol="0" anchor="b">
            <a:normAutofit/>
          </a:bodyPr>
          <a:lstStyle/>
          <a:p>
            <a:pPr algn="ctr"/>
            <a:r>
              <a:rPr lang="en-US" sz="2800" dirty="0">
                <a:latin typeface="Times New Roman"/>
                <a:cs typeface="Times New Roman"/>
              </a:rPr>
              <a:t>R1 Early Access One Time Funding Formula</a:t>
            </a:r>
            <a:br>
              <a:rPr lang="en-US" sz="4000" dirty="0"/>
            </a:br>
            <a:endParaRPr lang="en-US" dirty="0"/>
          </a:p>
        </p:txBody>
      </p:sp>
      <p:sp>
        <p:nvSpPr>
          <p:cNvPr id="16" name="Rectangle 15">
            <a:extLst>
              <a:ext uri="{FF2B5EF4-FFF2-40B4-BE49-F238E27FC236}">
                <a16:creationId xmlns:a16="http://schemas.microsoft.com/office/drawing/2014/main" id="{EDC1EA90-1D7A-045B-064B-5E3383761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E674D84-D15F-4EA9-9528-4F10BAD16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4A48748-8E76-B208-36B3-6EBB8E83B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60010DB-0A4D-E93E-B8E7-A6FFD2643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5" descr="A picture containing text&#10;&#10;AI-generated content may be incorrect.">
            <a:extLst>
              <a:ext uri="{FF2B5EF4-FFF2-40B4-BE49-F238E27FC236}">
                <a16:creationId xmlns:a16="http://schemas.microsoft.com/office/drawing/2014/main" id="{DCE4ADF4-4A7E-51F5-968A-9BB605EB9EF3}"/>
              </a:ext>
            </a:extLst>
          </p:cNvPr>
          <p:cNvPicPr>
            <a:picLocks noChangeAspect="1"/>
          </p:cNvPicPr>
          <p:nvPr/>
        </p:nvPicPr>
        <p:blipFill>
          <a:blip r:embed="rId2"/>
          <a:srcRect r="3" b="496"/>
          <a:stretch>
            <a:fillRect/>
          </a:stretch>
        </p:blipFill>
        <p:spPr>
          <a:xfrm>
            <a:off x="8634017" y="1316367"/>
            <a:ext cx="3044834" cy="34849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7" name="Content Placeholder 6">
            <a:extLst>
              <a:ext uri="{FF2B5EF4-FFF2-40B4-BE49-F238E27FC236}">
                <a16:creationId xmlns:a16="http://schemas.microsoft.com/office/drawing/2014/main" id="{926C7878-1391-B087-74B4-3F86316F460A}"/>
              </a:ext>
            </a:extLst>
          </p:cNvPr>
          <p:cNvGraphicFramePr>
            <a:graphicFrameLocks noGrp="1"/>
          </p:cNvGraphicFramePr>
          <p:nvPr>
            <p:ph sz="quarter" idx="14"/>
            <p:extLst>
              <p:ext uri="{D42A27DB-BD31-4B8C-83A1-F6EECF244321}">
                <p14:modId xmlns:p14="http://schemas.microsoft.com/office/powerpoint/2010/main" val="3959893378"/>
              </p:ext>
            </p:extLst>
          </p:nvPr>
        </p:nvGraphicFramePr>
        <p:xfrm>
          <a:off x="253999" y="784086"/>
          <a:ext cx="7693639" cy="5280195"/>
        </p:xfrm>
        <a:graphic>
          <a:graphicData uri="http://schemas.openxmlformats.org/drawingml/2006/table">
            <a:tbl>
              <a:tblPr bandRow="1">
                <a:tableStyleId>{5C22544A-7EE6-4342-B048-85BDC9FD1C3A}</a:tableStyleId>
              </a:tblPr>
              <a:tblGrid>
                <a:gridCol w="2065657">
                  <a:extLst>
                    <a:ext uri="{9D8B030D-6E8A-4147-A177-3AD203B41FA5}">
                      <a16:colId xmlns:a16="http://schemas.microsoft.com/office/drawing/2014/main" val="2096100662"/>
                    </a:ext>
                  </a:extLst>
                </a:gridCol>
                <a:gridCol w="890581">
                  <a:extLst>
                    <a:ext uri="{9D8B030D-6E8A-4147-A177-3AD203B41FA5}">
                      <a16:colId xmlns:a16="http://schemas.microsoft.com/office/drawing/2014/main" val="2526993850"/>
                    </a:ext>
                  </a:extLst>
                </a:gridCol>
                <a:gridCol w="890581">
                  <a:extLst>
                    <a:ext uri="{9D8B030D-6E8A-4147-A177-3AD203B41FA5}">
                      <a16:colId xmlns:a16="http://schemas.microsoft.com/office/drawing/2014/main" val="2287156394"/>
                    </a:ext>
                  </a:extLst>
                </a:gridCol>
                <a:gridCol w="816366">
                  <a:extLst>
                    <a:ext uri="{9D8B030D-6E8A-4147-A177-3AD203B41FA5}">
                      <a16:colId xmlns:a16="http://schemas.microsoft.com/office/drawing/2014/main" val="265667149"/>
                    </a:ext>
                  </a:extLst>
                </a:gridCol>
                <a:gridCol w="2003811">
                  <a:extLst>
                    <a:ext uri="{9D8B030D-6E8A-4147-A177-3AD203B41FA5}">
                      <a16:colId xmlns:a16="http://schemas.microsoft.com/office/drawing/2014/main" val="3697425431"/>
                    </a:ext>
                  </a:extLst>
                </a:gridCol>
                <a:gridCol w="1026643">
                  <a:extLst>
                    <a:ext uri="{9D8B030D-6E8A-4147-A177-3AD203B41FA5}">
                      <a16:colId xmlns:a16="http://schemas.microsoft.com/office/drawing/2014/main" val="1998700047"/>
                    </a:ext>
                  </a:extLst>
                </a:gridCol>
              </a:tblGrid>
              <a:tr h="303695">
                <a:tc>
                  <a:txBody>
                    <a:bodyPr/>
                    <a:lstStyle/>
                    <a:p>
                      <a:pPr algn="l" rtl="0" fontAlgn="base">
                        <a:lnSpc>
                          <a:spcPts val="1200"/>
                        </a:lnSpc>
                        <a:buNone/>
                      </a:pPr>
                      <a:r>
                        <a:rPr lang="en-US" sz="1000" b="1" i="0" dirty="0">
                          <a:solidFill>
                            <a:schemeClr val="tx1"/>
                          </a:solidFill>
                          <a:effectLst/>
                          <a:latin typeface="Aptos"/>
                        </a:rPr>
                        <a:t>R1 Entity</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1" i="0" dirty="0">
                          <a:solidFill>
                            <a:schemeClr val="tx1"/>
                          </a:solidFill>
                          <a:effectLst/>
                          <a:latin typeface="Aptos"/>
                        </a:rPr>
                        <a:t>EB</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1" i="0" dirty="0">
                          <a:solidFill>
                            <a:schemeClr val="tx1"/>
                          </a:solidFill>
                          <a:effectLst/>
                          <a:latin typeface="Aptos"/>
                        </a:rPr>
                        <a:t>DI</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1" i="0" dirty="0">
                          <a:solidFill>
                            <a:schemeClr val="tx1"/>
                          </a:solidFill>
                          <a:effectLst/>
                          <a:latin typeface="Aptos"/>
                        </a:rPr>
                        <a:t>TSA</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1" i="0" dirty="0">
                          <a:solidFill>
                            <a:schemeClr val="tx1"/>
                          </a:solidFill>
                          <a:effectLst/>
                          <a:latin typeface="Aptos"/>
                        </a:rPr>
                        <a:t>Pop</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1" i="0" dirty="0">
                          <a:solidFill>
                            <a:schemeClr val="tx1"/>
                          </a:solidFill>
                          <a:effectLst/>
                          <a:latin typeface="Aptos"/>
                        </a:rPr>
                        <a:t>Total</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16209103"/>
                  </a:ext>
                </a:extLst>
              </a:tr>
              <a:tr h="371563">
                <a:tc>
                  <a:txBody>
                    <a:bodyPr/>
                    <a:lstStyle/>
                    <a:p>
                      <a:pPr algn="l" rtl="0" fontAlgn="base">
                        <a:lnSpc>
                          <a:spcPts val="1200"/>
                        </a:lnSpc>
                        <a:buNone/>
                      </a:pPr>
                      <a:r>
                        <a:rPr lang="en-US" sz="1000" b="1" i="0" dirty="0">
                          <a:solidFill>
                            <a:schemeClr val="tx1"/>
                          </a:solidFill>
                          <a:effectLst/>
                          <a:latin typeface="Aptos"/>
                        </a:rPr>
                        <a:t>Jicarilla Apache Nation</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0" i="0" dirty="0">
                          <a:effectLst/>
                          <a:latin typeface="Aptos" panose="020B0004020202020204" pitchFamily="34" charset="0"/>
                        </a:rPr>
                        <a:t>$40,000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$50,000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$71,428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Included within counties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1" i="0" dirty="0">
                          <a:effectLst/>
                          <a:latin typeface="Aptos"/>
                        </a:rPr>
                        <a:t>$161,428</a:t>
                      </a:r>
                      <a:r>
                        <a:rPr lang="en-US" sz="1000" b="0" i="0" dirty="0">
                          <a:effectLst/>
                          <a:latin typeface="Aptos"/>
                        </a:rPr>
                        <a:t>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12092361"/>
                  </a:ext>
                </a:extLst>
              </a:tr>
              <a:tr h="371563">
                <a:tc>
                  <a:txBody>
                    <a:bodyPr/>
                    <a:lstStyle/>
                    <a:p>
                      <a:pPr algn="l" rtl="0" fontAlgn="base">
                        <a:lnSpc>
                          <a:spcPts val="1200"/>
                        </a:lnSpc>
                        <a:buNone/>
                      </a:pPr>
                      <a:r>
                        <a:rPr lang="en-US" sz="1000" b="1" i="0" dirty="0">
                          <a:solidFill>
                            <a:schemeClr val="tx1"/>
                          </a:solidFill>
                          <a:effectLst/>
                          <a:latin typeface="Aptos"/>
                        </a:rPr>
                        <a:t>San Ildefonso Pueblo</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0" i="0" dirty="0">
                          <a:effectLst/>
                          <a:latin typeface="Aptos" panose="020B0004020202020204" pitchFamily="34" charset="0"/>
                        </a:rPr>
                        <a:t>$40,000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$50,000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$71,428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Included within counties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1" i="0" dirty="0">
                          <a:effectLst/>
                          <a:latin typeface="Aptos"/>
                        </a:rPr>
                        <a:t>$161,428</a:t>
                      </a:r>
                      <a:r>
                        <a:rPr lang="en-US" sz="1000" b="0" i="0" dirty="0">
                          <a:effectLst/>
                          <a:latin typeface="Aptos"/>
                        </a:rPr>
                        <a:t> </a:t>
                      </a:r>
                      <a:endParaRPr lang="en-US" b="0" i="0" dirty="0">
                        <a:effectLst/>
                        <a:latin typeface="Aptos"/>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53868454"/>
                  </a:ext>
                </a:extLst>
              </a:tr>
              <a:tr h="522197">
                <a:tc>
                  <a:txBody>
                    <a:bodyPr/>
                    <a:lstStyle/>
                    <a:p>
                      <a:pPr algn="l" rtl="0" fontAlgn="base">
                        <a:lnSpc>
                          <a:spcPts val="1200"/>
                        </a:lnSpc>
                        <a:buNone/>
                      </a:pPr>
                      <a:r>
                        <a:rPr lang="en-US" sz="1000" b="1" i="0" dirty="0">
                          <a:solidFill>
                            <a:schemeClr val="tx1"/>
                          </a:solidFill>
                          <a:effectLst/>
                          <a:latin typeface="Aptos"/>
                        </a:rPr>
                        <a:t>Ohkay Owingeh</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0" i="0" dirty="0">
                          <a:effectLst/>
                          <a:latin typeface="Aptos" panose="020B0004020202020204" pitchFamily="34" charset="0"/>
                        </a:rPr>
                        <a:t>$40,000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$50,000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$71,428 </a:t>
                      </a:r>
                      <a:endParaRPr lang="en-US" b="0" i="0" dirty="0">
                        <a:effectLst/>
                      </a:endParaRPr>
                    </a:p>
                    <a:p>
                      <a:pPr algn="l" rtl="0" fontAlgn="base">
                        <a:lnSpc>
                          <a:spcPts val="1200"/>
                        </a:lnSpc>
                        <a:buNone/>
                      </a:pPr>
                      <a:endParaRPr lang="en-US" b="0" i="0" dirty="0">
                        <a:effectLst/>
                        <a:latin typeface="Aptos"/>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Included within counties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1" i="0" dirty="0">
                          <a:effectLst/>
                          <a:latin typeface="Aptos"/>
                        </a:rPr>
                        <a:t>$161,428</a:t>
                      </a:r>
                      <a:r>
                        <a:rPr lang="en-US" sz="1000" b="0" i="0" dirty="0">
                          <a:effectLst/>
                          <a:latin typeface="Aptos"/>
                        </a:rPr>
                        <a:t> </a:t>
                      </a:r>
                      <a:endParaRPr lang="en-US" b="0" i="0" dirty="0">
                        <a:effectLst/>
                        <a:latin typeface="Aptos"/>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95776973"/>
                  </a:ext>
                </a:extLst>
              </a:tr>
              <a:tr h="522197">
                <a:tc>
                  <a:txBody>
                    <a:bodyPr/>
                    <a:lstStyle/>
                    <a:p>
                      <a:pPr algn="l" rtl="0" fontAlgn="base">
                        <a:lnSpc>
                          <a:spcPts val="1200"/>
                        </a:lnSpc>
                        <a:buNone/>
                      </a:pPr>
                      <a:r>
                        <a:rPr lang="en-US" sz="1000" b="1" i="0" dirty="0">
                          <a:solidFill>
                            <a:schemeClr val="tx1"/>
                          </a:solidFill>
                          <a:effectLst/>
                          <a:latin typeface="Aptos"/>
                        </a:rPr>
                        <a:t>Santa Clara Pueblo</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0" i="0" dirty="0">
                          <a:effectLst/>
                          <a:latin typeface="Aptos" panose="020B0004020202020204" pitchFamily="34" charset="0"/>
                        </a:rPr>
                        <a:t>$40,000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$50,000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$71,428 </a:t>
                      </a:r>
                      <a:endParaRPr lang="en-US" b="0" i="0" dirty="0">
                        <a:effectLst/>
                      </a:endParaRPr>
                    </a:p>
                    <a:p>
                      <a:pPr algn="l" rtl="0" fontAlgn="base">
                        <a:lnSpc>
                          <a:spcPts val="1200"/>
                        </a:lnSpc>
                        <a:buNone/>
                      </a:pPr>
                      <a:endParaRPr lang="en-US" b="0" i="0" dirty="0">
                        <a:effectLst/>
                        <a:latin typeface="Aptos"/>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Included within counties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1" i="0" dirty="0">
                          <a:effectLst/>
                          <a:latin typeface="Aptos"/>
                        </a:rPr>
                        <a:t>$161,428</a:t>
                      </a:r>
                      <a:r>
                        <a:rPr lang="en-US" sz="1000" b="0" i="0" dirty="0">
                          <a:effectLst/>
                          <a:latin typeface="Aptos"/>
                        </a:rPr>
                        <a:t> </a:t>
                      </a:r>
                      <a:endParaRPr lang="en-US" b="0" i="0" dirty="0">
                        <a:effectLst/>
                        <a:latin typeface="Aptos"/>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71034942"/>
                  </a:ext>
                </a:extLst>
              </a:tr>
              <a:tr h="522197">
                <a:tc>
                  <a:txBody>
                    <a:bodyPr/>
                    <a:lstStyle/>
                    <a:p>
                      <a:pPr algn="l" rtl="0" fontAlgn="base">
                        <a:lnSpc>
                          <a:spcPts val="1200"/>
                        </a:lnSpc>
                        <a:buNone/>
                      </a:pPr>
                      <a:r>
                        <a:rPr lang="en-US" sz="1000" b="1" i="0" dirty="0">
                          <a:solidFill>
                            <a:schemeClr val="tx1"/>
                          </a:solidFill>
                          <a:effectLst/>
                          <a:latin typeface="Aptos"/>
                        </a:rPr>
                        <a:t>Pojoaque Pueblo</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0" i="0" dirty="0">
                          <a:effectLst/>
                          <a:latin typeface="Aptos" panose="020B0004020202020204" pitchFamily="34" charset="0"/>
                        </a:rPr>
                        <a:t>$40,000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$50,000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$71,428 </a:t>
                      </a:r>
                      <a:endParaRPr lang="en-US" b="0" i="0" dirty="0">
                        <a:effectLst/>
                      </a:endParaRPr>
                    </a:p>
                    <a:p>
                      <a:pPr algn="l" rtl="0" fontAlgn="base">
                        <a:lnSpc>
                          <a:spcPts val="1200"/>
                        </a:lnSpc>
                        <a:buNone/>
                      </a:pPr>
                      <a:endParaRPr lang="en-US" b="0" i="0" dirty="0">
                        <a:effectLst/>
                        <a:latin typeface="Aptos"/>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Included within counties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1" i="0" dirty="0">
                          <a:effectLst/>
                          <a:latin typeface="Aptos"/>
                        </a:rPr>
                        <a:t>$161,428</a:t>
                      </a:r>
                      <a:r>
                        <a:rPr lang="en-US" sz="1000" b="0" i="0" dirty="0">
                          <a:effectLst/>
                          <a:latin typeface="Aptos"/>
                        </a:rPr>
                        <a:t> </a:t>
                      </a:r>
                      <a:endParaRPr lang="en-US" b="0" i="0" dirty="0">
                        <a:effectLst/>
                        <a:latin typeface="Aptos"/>
                      </a:endParaRPr>
                    </a:p>
                    <a:p>
                      <a:pPr algn="l" rtl="0" fontAlgn="base">
                        <a:lnSpc>
                          <a:spcPts val="1200"/>
                        </a:lnSpc>
                        <a:buNone/>
                      </a:pPr>
                      <a:endParaRPr lang="en-US" b="0" i="0" dirty="0">
                        <a:effectLst/>
                        <a:latin typeface="Aptos"/>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03055838"/>
                  </a:ext>
                </a:extLst>
              </a:tr>
              <a:tr h="522197">
                <a:tc>
                  <a:txBody>
                    <a:bodyPr/>
                    <a:lstStyle/>
                    <a:p>
                      <a:pPr algn="l" rtl="0" fontAlgn="base">
                        <a:lnSpc>
                          <a:spcPts val="1200"/>
                        </a:lnSpc>
                        <a:buNone/>
                      </a:pPr>
                      <a:r>
                        <a:rPr lang="en-US" sz="1000" b="1" i="0" dirty="0">
                          <a:solidFill>
                            <a:schemeClr val="tx1"/>
                          </a:solidFill>
                          <a:effectLst/>
                          <a:latin typeface="Aptos"/>
                        </a:rPr>
                        <a:t>Tesuque Pueblo</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0" i="0" dirty="0">
                          <a:effectLst/>
                          <a:latin typeface="Aptos" panose="020B0004020202020204" pitchFamily="34" charset="0"/>
                        </a:rPr>
                        <a:t>$40,000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$50,000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$71,428 </a:t>
                      </a:r>
                      <a:endParaRPr lang="en-US" b="0" i="0" dirty="0">
                        <a:effectLst/>
                      </a:endParaRPr>
                    </a:p>
                    <a:p>
                      <a:pPr algn="l" rtl="0" fontAlgn="base">
                        <a:lnSpc>
                          <a:spcPts val="1200"/>
                        </a:lnSpc>
                        <a:buNone/>
                      </a:pPr>
                      <a:endParaRPr lang="en-US" b="0" i="0" dirty="0">
                        <a:effectLst/>
                        <a:latin typeface="Aptos"/>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Included within counties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1" i="0" dirty="0">
                          <a:effectLst/>
                          <a:latin typeface="Aptos"/>
                        </a:rPr>
                        <a:t>$161,428</a:t>
                      </a:r>
                      <a:r>
                        <a:rPr lang="en-US" sz="1000" b="0" i="0" dirty="0">
                          <a:effectLst/>
                          <a:latin typeface="Aptos"/>
                        </a:rPr>
                        <a:t> </a:t>
                      </a:r>
                      <a:endParaRPr lang="en-US" b="0" i="0" dirty="0">
                        <a:effectLst/>
                        <a:latin typeface="Aptos"/>
                      </a:endParaRPr>
                    </a:p>
                    <a:p>
                      <a:pPr algn="l" rtl="0" fontAlgn="base">
                        <a:lnSpc>
                          <a:spcPts val="1200"/>
                        </a:lnSpc>
                        <a:buNone/>
                      </a:pPr>
                      <a:endParaRPr lang="en-US" b="0" i="0" dirty="0">
                        <a:effectLst/>
                        <a:latin typeface="Aptos"/>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635913"/>
                  </a:ext>
                </a:extLst>
              </a:tr>
              <a:tr h="522197">
                <a:tc>
                  <a:txBody>
                    <a:bodyPr/>
                    <a:lstStyle/>
                    <a:p>
                      <a:pPr algn="l" rtl="0" fontAlgn="base">
                        <a:lnSpc>
                          <a:spcPts val="1200"/>
                        </a:lnSpc>
                        <a:buNone/>
                      </a:pPr>
                      <a:r>
                        <a:rPr lang="en-US" sz="1000" b="1" i="0" dirty="0">
                          <a:solidFill>
                            <a:schemeClr val="tx1"/>
                          </a:solidFill>
                          <a:effectLst/>
                          <a:latin typeface="Aptos"/>
                        </a:rPr>
                        <a:t>Nambé Pueblo</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0" i="0" dirty="0">
                          <a:effectLst/>
                          <a:latin typeface="Aptos" panose="020B0004020202020204" pitchFamily="34" charset="0"/>
                        </a:rPr>
                        <a:t>$40,000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$50,000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$71,428 </a:t>
                      </a:r>
                      <a:endParaRPr lang="en-US" b="0" i="0" dirty="0">
                        <a:effectLst/>
                      </a:endParaRPr>
                    </a:p>
                    <a:p>
                      <a:pPr algn="l" rtl="0" fontAlgn="base">
                        <a:lnSpc>
                          <a:spcPts val="1200"/>
                        </a:lnSpc>
                        <a:buNone/>
                      </a:pPr>
                      <a:endParaRPr lang="en-US" b="0" i="0" dirty="0">
                        <a:effectLst/>
                        <a:latin typeface="Aptos"/>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Included within counties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1" i="0" dirty="0">
                          <a:effectLst/>
                          <a:latin typeface="Aptos"/>
                        </a:rPr>
                        <a:t>$161,428</a:t>
                      </a:r>
                      <a:r>
                        <a:rPr lang="en-US" sz="1000" b="0" i="0" dirty="0">
                          <a:effectLst/>
                          <a:latin typeface="Aptos"/>
                        </a:rPr>
                        <a:t> </a:t>
                      </a:r>
                      <a:endParaRPr lang="en-US" b="0" i="0" dirty="0">
                        <a:effectLst/>
                        <a:latin typeface="Aptos"/>
                      </a:endParaRPr>
                    </a:p>
                    <a:p>
                      <a:pPr algn="l" rtl="0" fontAlgn="base">
                        <a:lnSpc>
                          <a:spcPts val="1200"/>
                        </a:lnSpc>
                        <a:buNone/>
                      </a:pPr>
                      <a:endParaRPr lang="en-US" b="0" i="0" dirty="0">
                        <a:effectLst/>
                        <a:latin typeface="Aptos"/>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22521212"/>
                  </a:ext>
                </a:extLst>
              </a:tr>
              <a:tr h="371563">
                <a:tc>
                  <a:txBody>
                    <a:bodyPr/>
                    <a:lstStyle/>
                    <a:p>
                      <a:pPr algn="l" rtl="0" fontAlgn="base">
                        <a:lnSpc>
                          <a:spcPts val="1200"/>
                        </a:lnSpc>
                        <a:buNone/>
                      </a:pPr>
                      <a:r>
                        <a:rPr lang="en-US" sz="1000" b="1" i="0" dirty="0">
                          <a:solidFill>
                            <a:schemeClr val="tx1"/>
                          </a:solidFill>
                          <a:effectLst/>
                          <a:latin typeface="Aptos"/>
                        </a:rPr>
                        <a:t>Rio Arriba County</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0" i="0" dirty="0">
                          <a:effectLst/>
                          <a:latin typeface="Aptos" panose="020B0004020202020204" pitchFamily="34" charset="0"/>
                        </a:rPr>
                        <a:t>$40,000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$50,000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$0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$133,000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1" i="0" dirty="0">
                          <a:effectLst/>
                          <a:latin typeface="Aptos"/>
                        </a:rPr>
                        <a:t>$223,000</a:t>
                      </a:r>
                      <a:r>
                        <a:rPr lang="en-US" sz="1000" b="0" i="0" dirty="0">
                          <a:effectLst/>
                          <a:latin typeface="Aptos"/>
                        </a:rPr>
                        <a:t>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2353096"/>
                  </a:ext>
                </a:extLst>
              </a:tr>
              <a:tr h="371563">
                <a:tc>
                  <a:txBody>
                    <a:bodyPr/>
                    <a:lstStyle/>
                    <a:p>
                      <a:pPr algn="l" rtl="0" fontAlgn="base">
                        <a:lnSpc>
                          <a:spcPts val="1200"/>
                        </a:lnSpc>
                        <a:buNone/>
                      </a:pPr>
                      <a:r>
                        <a:rPr lang="en-US" sz="1000" b="1" i="0" dirty="0">
                          <a:solidFill>
                            <a:schemeClr val="tx1"/>
                          </a:solidFill>
                          <a:effectLst/>
                          <a:latin typeface="Aptos"/>
                        </a:rPr>
                        <a:t>Los Alamos County*</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0" i="0" dirty="0">
                          <a:effectLst/>
                          <a:latin typeface="Aptos" panose="020B0004020202020204" pitchFamily="34" charset="0"/>
                        </a:rPr>
                        <a:t>$40,000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$0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$0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$63,000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1" i="0" dirty="0">
                          <a:effectLst/>
                          <a:latin typeface="Aptos"/>
                        </a:rPr>
                        <a:t>$103,000</a:t>
                      </a:r>
                      <a:r>
                        <a:rPr lang="en-US" sz="1000" b="0" i="0" dirty="0">
                          <a:effectLst/>
                          <a:latin typeface="Aptos"/>
                        </a:rPr>
                        <a:t>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13779841"/>
                  </a:ext>
                </a:extLst>
              </a:tr>
              <a:tr h="371563">
                <a:tc>
                  <a:txBody>
                    <a:bodyPr/>
                    <a:lstStyle/>
                    <a:p>
                      <a:pPr algn="l" rtl="0" fontAlgn="base">
                        <a:lnSpc>
                          <a:spcPts val="1200"/>
                        </a:lnSpc>
                        <a:buNone/>
                      </a:pPr>
                      <a:r>
                        <a:rPr lang="en-US" sz="1000" b="1" i="0" dirty="0">
                          <a:solidFill>
                            <a:schemeClr val="tx1"/>
                          </a:solidFill>
                          <a:effectLst/>
                          <a:latin typeface="Aptos"/>
                        </a:rPr>
                        <a:t>Santa Fe County**</a:t>
                      </a:r>
                      <a:r>
                        <a:rPr lang="en-US" sz="1000" b="0" i="0" dirty="0">
                          <a:solidFill>
                            <a:schemeClr val="tx1"/>
                          </a:solidFill>
                          <a:effectLst/>
                          <a:latin typeface="Aptos"/>
                        </a:rPr>
                        <a:t> </a:t>
                      </a:r>
                      <a:endParaRPr lang="en-US" b="0" i="0" dirty="0">
                        <a:solidFill>
                          <a:schemeClr val="tx1"/>
                        </a:solidFill>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lnSpc>
                          <a:spcPts val="1200"/>
                        </a:lnSpc>
                        <a:buNone/>
                      </a:pPr>
                      <a:r>
                        <a:rPr lang="en-US" sz="1000" b="0" i="0" dirty="0">
                          <a:effectLst/>
                          <a:latin typeface="Aptos" panose="020B0004020202020204" pitchFamily="34" charset="0"/>
                        </a:rPr>
                        <a:t>$40,000 </a:t>
                      </a:r>
                      <a:endParaRPr lang="en-US" b="0" i="0" dirty="0">
                        <a:effectLst/>
                      </a:endParaRPr>
                    </a:p>
                    <a:p>
                      <a:pPr algn="l" rtl="0" fontAlgn="base">
                        <a:lnSpc>
                          <a:spcPts val="1200"/>
                        </a:lnSpc>
                        <a:buNone/>
                      </a:pP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$0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$0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0" i="0" dirty="0">
                          <a:effectLst/>
                          <a:latin typeface="Aptos" panose="020B0004020202020204" pitchFamily="34" charset="0"/>
                        </a:rPr>
                        <a:t>$504,000 </a:t>
                      </a:r>
                      <a:endParaRPr lang="en-US" b="0" i="0" dirty="0">
                        <a:effectLst/>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rtl="0" fontAlgn="base">
                        <a:lnSpc>
                          <a:spcPts val="1200"/>
                        </a:lnSpc>
                        <a:buNone/>
                      </a:pPr>
                      <a:r>
                        <a:rPr lang="en-US" sz="1000" b="1" i="0" dirty="0">
                          <a:effectLst/>
                          <a:latin typeface="Aptos"/>
                        </a:rPr>
                        <a:t>$544,000</a:t>
                      </a:r>
                      <a:r>
                        <a:rPr lang="en-US" sz="1000" b="0" i="0" dirty="0">
                          <a:effectLst/>
                          <a:latin typeface="Aptos"/>
                        </a:rPr>
                        <a:t>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86791115"/>
                  </a:ext>
                </a:extLst>
              </a:tr>
            </a:tbl>
          </a:graphicData>
        </a:graphic>
      </p:graphicFrame>
      <p:sp>
        <p:nvSpPr>
          <p:cNvPr id="10" name="TextBox 9">
            <a:extLst>
              <a:ext uri="{FF2B5EF4-FFF2-40B4-BE49-F238E27FC236}">
                <a16:creationId xmlns:a16="http://schemas.microsoft.com/office/drawing/2014/main" id="{8073E5DE-FC28-0ED0-7CEF-82266945493A}"/>
              </a:ext>
            </a:extLst>
          </p:cNvPr>
          <p:cNvSpPr txBox="1"/>
          <p:nvPr/>
        </p:nvSpPr>
        <p:spPr>
          <a:xfrm>
            <a:off x="254001" y="5799667"/>
            <a:ext cx="7619999"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highlight>
                  <a:srgbClr val="FFFFFF"/>
                </a:highlight>
                <a:latin typeface="Aptos"/>
              </a:rPr>
              <a:t>*Los Alamos County funds will be distributed directly to Rio Arriba County for its Darrin’s Place and establishment of a regional transportation program that will directly benefit Los Alamos County residents.</a:t>
            </a:r>
          </a:p>
          <a:p>
            <a:endParaRPr lang="en-US" sz="1000" dirty="0">
              <a:highlight>
                <a:srgbClr val="FFFFFF"/>
              </a:highlight>
              <a:latin typeface="Aptos"/>
            </a:endParaRPr>
          </a:p>
          <a:p>
            <a:r>
              <a:rPr lang="en-US" sz="1000" dirty="0">
                <a:highlight>
                  <a:srgbClr val="FFFFFF"/>
                </a:highlight>
                <a:latin typeface="Aptos"/>
              </a:rPr>
              <a:t>**Santa Fe County will direct $123,996 of the funding allotment to Rio Arriba County to increase in-patient treatment capacity through Darrin’s Place and establish a regional transportation program that will directly benefit Santa Fe County residents. </a:t>
            </a:r>
          </a:p>
          <a:p>
            <a:pPr algn="l"/>
            <a:endParaRPr lang="en-US" dirty="0"/>
          </a:p>
        </p:txBody>
      </p:sp>
    </p:spTree>
    <p:extLst>
      <p:ext uri="{BB962C8B-B14F-4D97-AF65-F5344CB8AC3E}">
        <p14:creationId xmlns:p14="http://schemas.microsoft.com/office/powerpoint/2010/main" val="225592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A14B7A-B05A-E5DE-E746-9BC3EDA6C17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1E8969-C76D-0B48-F13F-981093D52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0E127B5-A2A9-6ADF-F25E-B72F17738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CAD4AC-0AF3-D0E9-B238-3FFE5D113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DEC28D5-BBBD-14F0-8340-91142772D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1C6BC7C-F220-04E9-2C2B-BE892544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B7AC1F1-6266-358E-B662-3ABDDA453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A313D6C-EB66-DC41-2E3D-A49FC964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6CB8339-AC4B-D820-42C5-65E2C50F9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picture containing text&#10;&#10;AI-generated content may be incorrect.">
            <a:extLst>
              <a:ext uri="{FF2B5EF4-FFF2-40B4-BE49-F238E27FC236}">
                <a16:creationId xmlns:a16="http://schemas.microsoft.com/office/drawing/2014/main" id="{E52ED920-635B-908B-2AD0-5FB757AE5A71}"/>
              </a:ext>
            </a:extLst>
          </p:cNvPr>
          <p:cNvPicPr>
            <a:picLocks noChangeAspect="1"/>
          </p:cNvPicPr>
          <p:nvPr/>
        </p:nvPicPr>
        <p:blipFill>
          <a:blip r:embed="rId2"/>
          <a:srcRect r="3" b="496"/>
          <a:stretch>
            <a:fillRect/>
          </a:stretch>
        </p:blipFill>
        <p:spPr>
          <a:xfrm>
            <a:off x="443772" y="2315588"/>
            <a:ext cx="1935641" cy="22106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5" name="Table 24">
            <a:extLst>
              <a:ext uri="{FF2B5EF4-FFF2-40B4-BE49-F238E27FC236}">
                <a16:creationId xmlns:a16="http://schemas.microsoft.com/office/drawing/2014/main" id="{195AF0EA-D970-FB5F-A38F-5F57419E4617}"/>
              </a:ext>
            </a:extLst>
          </p:cNvPr>
          <p:cNvGraphicFramePr>
            <a:graphicFrameLocks noGrp="1"/>
          </p:cNvGraphicFramePr>
          <p:nvPr>
            <p:extLst>
              <p:ext uri="{D42A27DB-BD31-4B8C-83A1-F6EECF244321}">
                <p14:modId xmlns:p14="http://schemas.microsoft.com/office/powerpoint/2010/main" val="1210834175"/>
              </p:ext>
            </p:extLst>
          </p:nvPr>
        </p:nvGraphicFramePr>
        <p:xfrm>
          <a:off x="2561166" y="402166"/>
          <a:ext cx="9207500" cy="6225581"/>
        </p:xfrm>
        <a:graphic>
          <a:graphicData uri="http://schemas.openxmlformats.org/drawingml/2006/table">
            <a:tbl>
              <a:tblPr bandRow="1">
                <a:tableStyleId>{5C22544A-7EE6-4342-B048-85BDC9FD1C3A}</a:tableStyleId>
              </a:tblPr>
              <a:tblGrid>
                <a:gridCol w="9207500">
                  <a:extLst>
                    <a:ext uri="{9D8B030D-6E8A-4147-A177-3AD203B41FA5}">
                      <a16:colId xmlns:a16="http://schemas.microsoft.com/office/drawing/2014/main" val="4149235824"/>
                    </a:ext>
                  </a:extLst>
                </a:gridCol>
              </a:tblGrid>
              <a:tr h="649675">
                <a:tc>
                  <a:txBody>
                    <a:bodyPr/>
                    <a:lstStyle/>
                    <a:p>
                      <a:pPr algn="ctr" rtl="0" fontAlgn="base">
                        <a:lnSpc>
                          <a:spcPts val="2250"/>
                        </a:lnSpc>
                        <a:buNone/>
                      </a:pPr>
                      <a:r>
                        <a:rPr lang="en-US" sz="2000" b="1" i="0" dirty="0">
                          <a:solidFill>
                            <a:schemeClr val="bg1"/>
                          </a:solidFill>
                          <a:effectLst/>
                          <a:latin typeface="Times New Roman"/>
                        </a:rPr>
                        <a:t>How Will Region One's FY27 Early Access Funding Be Applied?</a:t>
                      </a:r>
                      <a:r>
                        <a:rPr lang="en-US" sz="2000" b="0" i="0" dirty="0">
                          <a:solidFill>
                            <a:schemeClr val="bg1"/>
                          </a:solidFill>
                          <a:effectLst/>
                          <a:latin typeface="Times New Roman"/>
                        </a:rPr>
                        <a:t> </a:t>
                      </a:r>
                      <a:endParaRPr lang="en-US" b="0" i="0" dirty="0">
                        <a:solidFill>
                          <a:schemeClr val="bg1"/>
                        </a:solidFill>
                        <a:effectLst/>
                        <a:latin typeface="Times New Roman"/>
                      </a:endParaRPr>
                    </a:p>
                    <a:p>
                      <a:pPr algn="ctr" rtl="0" fontAlgn="base">
                        <a:lnSpc>
                          <a:spcPts val="2250"/>
                        </a:lnSpc>
                        <a:buNone/>
                      </a:pPr>
                      <a:endParaRPr lang="en-US" b="0" i="0" dirty="0">
                        <a:solidFill>
                          <a:schemeClr val="bg1"/>
                        </a:solidFill>
                        <a:effectLst/>
                        <a:latin typeface="Times New Roman"/>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9713611"/>
                  </a:ext>
                </a:extLst>
              </a:tr>
              <a:tr h="2148416">
                <a:tc>
                  <a:txBody>
                    <a:bodyPr/>
                    <a:lstStyle/>
                    <a:p>
                      <a:pPr algn="l" rtl="0" fontAlgn="base">
                        <a:lnSpc>
                          <a:spcPts val="2250"/>
                        </a:lnSpc>
                        <a:buNone/>
                      </a:pPr>
                      <a:r>
                        <a:rPr lang="en-US" sz="2000" b="1" i="0" dirty="0">
                          <a:solidFill>
                            <a:schemeClr val="bg1"/>
                          </a:solidFill>
                          <a:effectLst/>
                          <a:latin typeface="Times New Roman"/>
                        </a:rPr>
                        <a:t>Early Access funding to participating R1 Sovereign Governments works to expand direct service delivery as determined by each Sovereign Government through</a:t>
                      </a:r>
                      <a:r>
                        <a:rPr lang="en-US" sz="2000" b="0" i="0" dirty="0">
                          <a:solidFill>
                            <a:schemeClr val="bg1"/>
                          </a:solidFill>
                          <a:effectLst/>
                          <a:latin typeface="Times New Roman"/>
                        </a:rPr>
                        <a:t> planning and increased staffing for medication-assisted treatment, withdrawal management, prevention, case management, counseling, harm reduction, and diversion. Relevant training for staff and law enforcement alongside Narcan distribution and education efforts will help mitigate risks. </a:t>
                      </a:r>
                      <a:endParaRPr lang="en-US" b="0" i="0" dirty="0">
                        <a:solidFill>
                          <a:schemeClr val="bg1"/>
                        </a:solidFill>
                        <a:effectLst/>
                        <a:latin typeface="Times New Roman"/>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489772"/>
                  </a:ext>
                </a:extLst>
              </a:tr>
              <a:tr h="1576916">
                <a:tc>
                  <a:txBody>
                    <a:bodyPr/>
                    <a:lstStyle/>
                    <a:p>
                      <a:pPr algn="l" rtl="0" fontAlgn="base">
                        <a:lnSpc>
                          <a:spcPts val="2250"/>
                        </a:lnSpc>
                        <a:buNone/>
                      </a:pPr>
                      <a:r>
                        <a:rPr lang="en-US" sz="2000" b="1" i="0" dirty="0">
                          <a:solidFill>
                            <a:schemeClr val="bg1"/>
                          </a:solidFill>
                          <a:effectLst/>
                          <a:latin typeface="Times New Roman"/>
                        </a:rPr>
                        <a:t>Early Access funding to Rio Arriba, Santa Fe, and Los Alamos counties will go to</a:t>
                      </a:r>
                      <a:r>
                        <a:rPr lang="en-US" sz="2000" b="0" i="0" dirty="0">
                          <a:solidFill>
                            <a:schemeClr val="bg1"/>
                          </a:solidFill>
                          <a:effectLst/>
                          <a:latin typeface="Times New Roman"/>
                        </a:rPr>
                        <a:t> Rio Arriba for capacity expansion at its Española-based facility for medically monitored detoxification services, IOP treatment services, transportation, and culturally responsive outreach available to all Region 1 residents. </a:t>
                      </a:r>
                      <a:endParaRPr lang="en-US" b="0" i="0" dirty="0">
                        <a:solidFill>
                          <a:schemeClr val="bg1"/>
                        </a:solidFill>
                        <a:effectLst/>
                        <a:latin typeface="Times New Roman"/>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4659722"/>
                  </a:ext>
                </a:extLst>
              </a:tr>
              <a:tr h="1488840">
                <a:tc>
                  <a:txBody>
                    <a:bodyPr/>
                    <a:lstStyle/>
                    <a:p>
                      <a:pPr algn="l" rtl="0" fontAlgn="base">
                        <a:lnSpc>
                          <a:spcPts val="2250"/>
                        </a:lnSpc>
                        <a:buNone/>
                      </a:pPr>
                      <a:r>
                        <a:rPr lang="en-US" sz="2000" b="1" i="0" dirty="0">
                          <a:solidFill>
                            <a:schemeClr val="bg1"/>
                          </a:solidFill>
                          <a:effectLst/>
                          <a:latin typeface="Times New Roman"/>
                        </a:rPr>
                        <a:t>Santa Fe County will additionally</a:t>
                      </a:r>
                      <a:r>
                        <a:rPr lang="en-US" sz="2000" b="0" i="0" dirty="0">
                          <a:solidFill>
                            <a:schemeClr val="bg1"/>
                          </a:solidFill>
                          <a:effectLst/>
                          <a:latin typeface="Times New Roman"/>
                        </a:rPr>
                        <a:t> increase capacity of its Mobile Integrated Health services within its EMS Department and work in conjunction with its Crisis Triage Center and the City of Santa Fe’s Alternative Response Unit for care response and follow-up to 911 calls related to behavioral health crises including 4 Pueblos in Region 1 for which it provides standing in kind EMS response as part of its regular operations.</a:t>
                      </a:r>
                    </a:p>
                    <a:p>
                      <a:pPr lvl="0" algn="l">
                        <a:lnSpc>
                          <a:spcPts val="2250"/>
                        </a:lnSpc>
                        <a:buNone/>
                      </a:pPr>
                      <a:endParaRPr lang="en-US" sz="2000" b="0" i="0" dirty="0">
                        <a:solidFill>
                          <a:schemeClr val="bg1"/>
                        </a:solidFill>
                        <a:effectLst/>
                        <a:latin typeface="Times New Roman"/>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2720192"/>
                  </a:ext>
                </a:extLst>
              </a:tr>
            </a:tbl>
          </a:graphicData>
        </a:graphic>
      </p:graphicFrame>
    </p:spTree>
    <p:extLst>
      <p:ext uri="{BB962C8B-B14F-4D97-AF65-F5344CB8AC3E}">
        <p14:creationId xmlns:p14="http://schemas.microsoft.com/office/powerpoint/2010/main" val="2867748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AFA59-4340-23F7-B3C9-986C2230073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2610ECD-3F73-05C3-1C72-6BC3652060F7}"/>
              </a:ext>
            </a:extLst>
          </p:cNvPr>
          <p:cNvSpPr>
            <a:spLocks noGrp="1"/>
          </p:cNvSpPr>
          <p:nvPr>
            <p:ph type="title"/>
          </p:nvPr>
        </p:nvSpPr>
        <p:spPr>
          <a:xfrm>
            <a:off x="6253371" y="274587"/>
            <a:ext cx="5552440" cy="644314"/>
          </a:xfrm>
        </p:spPr>
        <p:txBody>
          <a:bodyPr vert="horz" lIns="91440" tIns="45720" rIns="91440" bIns="45720" rtlCol="0" anchor="b">
            <a:normAutofit/>
          </a:bodyPr>
          <a:lstStyle/>
          <a:p>
            <a:r>
              <a:rPr lang="en-US" sz="2800" dirty="0">
                <a:solidFill>
                  <a:schemeClr val="accent6">
                    <a:lumMod val="49000"/>
                  </a:schemeClr>
                </a:solidFill>
              </a:rPr>
              <a:t>Ways to Stay Engaged in FY27</a:t>
            </a:r>
            <a:r>
              <a:rPr lang="en-US" sz="2800" dirty="0"/>
              <a:t> </a:t>
            </a:r>
          </a:p>
        </p:txBody>
      </p:sp>
      <p:pic>
        <p:nvPicPr>
          <p:cNvPr id="6" name="Picture Placeholder 5" descr="A picture containing text&#10;&#10;AI-generated content may be incorrect.">
            <a:extLst>
              <a:ext uri="{FF2B5EF4-FFF2-40B4-BE49-F238E27FC236}">
                <a16:creationId xmlns:a16="http://schemas.microsoft.com/office/drawing/2014/main" id="{139B8391-8343-0D33-F002-3B9CA797DB67}"/>
              </a:ext>
            </a:extLst>
          </p:cNvPr>
          <p:cNvPicPr>
            <a:picLocks noChangeAspect="1"/>
          </p:cNvPicPr>
          <p:nvPr/>
        </p:nvPicPr>
        <p:blipFill>
          <a:blip r:embed="rId2"/>
          <a:srcRect r="-3" b="2452"/>
          <a:stretch>
            <a:fillRect/>
          </a:stretch>
        </p:blipFill>
        <p:spPr>
          <a:xfrm>
            <a:off x="391603" y="433927"/>
            <a:ext cx="5306552" cy="5979575"/>
          </a:xfrm>
          <a:prstGeom prst="rect">
            <a:avLst/>
          </a:prstGeom>
          <a:noFill/>
          <a:ln w="228600" cap="sq" cmpd="thickThin">
            <a:solidFill>
              <a:schemeClr val="accent6">
                <a:lumMod val="75000"/>
              </a:schemeClr>
            </a:solidFill>
            <a:prstDash val="solid"/>
            <a:miter lim="800000"/>
          </a:ln>
          <a:effectLst>
            <a:innerShdw blurRad="76200">
              <a:srgbClr val="000000"/>
            </a:innerShdw>
          </a:effectLst>
        </p:spPr>
      </p:pic>
      <p:sp>
        <p:nvSpPr>
          <p:cNvPr id="14" name="Content Placeholder 3">
            <a:extLst>
              <a:ext uri="{FF2B5EF4-FFF2-40B4-BE49-F238E27FC236}">
                <a16:creationId xmlns:a16="http://schemas.microsoft.com/office/drawing/2014/main" id="{71CA897F-2501-2688-52C0-C4685FB2AEEC}"/>
              </a:ext>
            </a:extLst>
          </p:cNvPr>
          <p:cNvSpPr>
            <a:spLocks noGrp="1"/>
          </p:cNvSpPr>
          <p:nvPr>
            <p:ph sz="quarter" idx="13"/>
          </p:nvPr>
        </p:nvSpPr>
        <p:spPr>
          <a:xfrm>
            <a:off x="6286501" y="1047497"/>
            <a:ext cx="5751221" cy="5485976"/>
          </a:xfrm>
        </p:spPr>
        <p:txBody>
          <a:bodyPr vert="horz" lIns="91440" tIns="45720" rIns="91440" bIns="45720" rtlCol="0" anchor="t">
            <a:noAutofit/>
          </a:bodyPr>
          <a:lstStyle/>
          <a:p>
            <a:pPr marL="0" indent="0">
              <a:buNone/>
            </a:pPr>
            <a:r>
              <a:rPr lang="en-US" sz="2200" dirty="0">
                <a:latin typeface="Times New Roman"/>
                <a:cs typeface="Times New Roman"/>
              </a:rPr>
              <a:t>Regional Meetings will be held the first Tuesday of every month from noon – 1:30p via posted online link on the R1 webpage.</a:t>
            </a:r>
          </a:p>
          <a:p>
            <a:pPr marL="0" indent="0">
              <a:buNone/>
            </a:pPr>
            <a:r>
              <a:rPr lang="en-US" sz="2200" dirty="0">
                <a:latin typeface="Times New Roman"/>
                <a:cs typeface="Times New Roman"/>
              </a:rPr>
              <a:t>Quarterly Meetings will be held in person (with hybrid option) around the region and hosted by:</a:t>
            </a:r>
          </a:p>
          <a:p>
            <a:pPr marL="342900" indent="-342900">
              <a:buFont typeface="Arial"/>
              <a:buChar char="•"/>
            </a:pPr>
            <a:r>
              <a:rPr lang="en-US" sz="2200" dirty="0">
                <a:latin typeface="Times New Roman"/>
                <a:cs typeface="Times New Roman"/>
              </a:rPr>
              <a:t>Q1 Rio Arriba County</a:t>
            </a:r>
          </a:p>
          <a:p>
            <a:pPr marL="342900" indent="-342900">
              <a:buFont typeface="Arial"/>
              <a:buChar char="•"/>
            </a:pPr>
            <a:r>
              <a:rPr lang="en-US" sz="2200" dirty="0">
                <a:latin typeface="Times New Roman"/>
                <a:cs typeface="Times New Roman"/>
              </a:rPr>
              <a:t>Q2 Nambe Pueblo</a:t>
            </a:r>
          </a:p>
          <a:p>
            <a:pPr marL="342900" indent="-342900">
              <a:buFont typeface="Arial"/>
              <a:buChar char="•"/>
            </a:pPr>
            <a:r>
              <a:rPr lang="en-US" sz="2200" dirty="0">
                <a:latin typeface="Times New Roman"/>
                <a:cs typeface="Times New Roman"/>
              </a:rPr>
              <a:t>Q3 Ohkay Owingeh</a:t>
            </a:r>
          </a:p>
          <a:p>
            <a:pPr marL="342900" indent="-342900">
              <a:buFont typeface="Arial"/>
              <a:buChar char="•"/>
            </a:pPr>
            <a:r>
              <a:rPr lang="en-US" sz="2200" dirty="0">
                <a:latin typeface="Times New Roman"/>
                <a:cs typeface="Times New Roman"/>
              </a:rPr>
              <a:t>Q4 Jicarilla Apache Nation</a:t>
            </a:r>
          </a:p>
          <a:p>
            <a:pPr marL="0" indent="0">
              <a:buNone/>
            </a:pPr>
            <a:r>
              <a:rPr lang="en-US" sz="2200" b="1" dirty="0">
                <a:solidFill>
                  <a:schemeClr val="accent6">
                    <a:lumMod val="49000"/>
                  </a:schemeClr>
                </a:solidFill>
                <a:latin typeface="Times New Roman"/>
                <a:cs typeface="Times New Roman"/>
              </a:rPr>
              <a:t>Please visit the R1 Webpage (see QR code) for full details and please join us!</a:t>
            </a:r>
            <a:r>
              <a:rPr lang="en-US" sz="2200" b="1" dirty="0">
                <a:latin typeface="Times New Roman"/>
                <a:cs typeface="Times New Roman"/>
              </a:rPr>
              <a:t> </a:t>
            </a:r>
          </a:p>
        </p:txBody>
      </p:sp>
    </p:spTree>
    <p:extLst>
      <p:ext uri="{BB962C8B-B14F-4D97-AF65-F5344CB8AC3E}">
        <p14:creationId xmlns:p14="http://schemas.microsoft.com/office/powerpoint/2010/main" val="421975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6B1EE-13F3-D3A6-6856-EA1AE3B721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F56E02-E78E-757D-5905-7389F7F5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B833A6A-00D4-219F-E204-0757EBA37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0924ED8-6EBF-6AE4-D0EF-E0DB5C39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877A49D-B9F1-694D-9950-8027FFF00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939B7ED-15F0-86BC-53D2-6EEB3ABA6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DE334CA-6FA8-38BE-8F8D-C7EDA1908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3332211-6C78-E391-8062-0BD554CE3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ECE7615-CFD7-8394-51C5-A26C81449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picture containing text&#10;&#10;AI-generated content may be incorrect.">
            <a:extLst>
              <a:ext uri="{FF2B5EF4-FFF2-40B4-BE49-F238E27FC236}">
                <a16:creationId xmlns:a16="http://schemas.microsoft.com/office/drawing/2014/main" id="{D24ABCD4-D2E8-6A52-FD17-72792716CB97}"/>
              </a:ext>
            </a:extLst>
          </p:cNvPr>
          <p:cNvPicPr>
            <a:picLocks noChangeAspect="1"/>
          </p:cNvPicPr>
          <p:nvPr/>
        </p:nvPicPr>
        <p:blipFill>
          <a:blip r:embed="rId2"/>
          <a:srcRect r="3" b="496"/>
          <a:stretch>
            <a:fillRect/>
          </a:stretch>
        </p:blipFill>
        <p:spPr>
          <a:xfrm>
            <a:off x="1791998" y="1040525"/>
            <a:ext cx="4170530" cy="4783826"/>
          </a:xfrm>
          <a:prstGeom prst="rect">
            <a:avLst/>
          </a:prstGeom>
          <a:blipFill dpi="0" rotWithShape="1">
            <a:blip r:embed="rId3">
              <a:alphaModFix amt="60000"/>
              <a:extLst>
                <a:ext uri="{28A0092B-C50C-407E-A947-70E740481C1C}">
                  <a14:useLocalDpi xmlns:a14="http://schemas.microsoft.com/office/drawing/2010/main"/>
                </a:ext>
              </a:extLst>
            </a:blip>
            <a:srcRect/>
            <a:stretch>
              <a:fillRect/>
            </a:stretch>
          </a:blipFill>
        </p:spPr>
      </p:pic>
      <p:sp>
        <p:nvSpPr>
          <p:cNvPr id="8" name="Title 7">
            <a:extLst>
              <a:ext uri="{FF2B5EF4-FFF2-40B4-BE49-F238E27FC236}">
                <a16:creationId xmlns:a16="http://schemas.microsoft.com/office/drawing/2014/main" id="{8A99C98B-E5A9-BA8C-331D-273513C46C48}"/>
              </a:ext>
            </a:extLst>
          </p:cNvPr>
          <p:cNvSpPr>
            <a:spLocks noGrp="1"/>
          </p:cNvSpPr>
          <p:nvPr>
            <p:ph type="ctrTitle"/>
          </p:nvPr>
        </p:nvSpPr>
        <p:spPr>
          <a:xfrm>
            <a:off x="7244006" y="2812976"/>
            <a:ext cx="3581699" cy="1251891"/>
          </a:xfrm>
        </p:spPr>
        <p:txBody>
          <a:bodyPr vert="horz" lIns="91440" tIns="45720" rIns="91440" bIns="45720" rtlCol="0" anchor="t">
            <a:noAutofit/>
          </a:bodyPr>
          <a:lstStyle/>
          <a:p>
            <a:r>
              <a:rPr lang="en-US" sz="5500" dirty="0">
                <a:solidFill>
                  <a:schemeClr val="bg1"/>
                </a:solidFill>
                <a:latin typeface="Times New Roman"/>
                <a:cs typeface="Times New Roman"/>
              </a:rPr>
              <a:t>Questions?</a:t>
            </a:r>
            <a:endParaRPr lang="en-US" sz="5500" dirty="0">
              <a:solidFill>
                <a:schemeClr val="bg1"/>
              </a:solidFill>
            </a:endParaRPr>
          </a:p>
          <a:p>
            <a:endParaRPr lang="en-US" sz="2400" dirty="0">
              <a:solidFill>
                <a:schemeClr val="bg1"/>
              </a:solidFill>
              <a:latin typeface="Times New Roman"/>
              <a:cs typeface="Times New Roman"/>
            </a:endParaRPr>
          </a:p>
        </p:txBody>
      </p:sp>
    </p:spTree>
    <p:extLst>
      <p:ext uri="{BB962C8B-B14F-4D97-AF65-F5344CB8AC3E}">
        <p14:creationId xmlns:p14="http://schemas.microsoft.com/office/powerpoint/2010/main" val="344712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picture containing text&#10;&#10;AI-generated content may be incorrect.">
            <a:extLst>
              <a:ext uri="{FF2B5EF4-FFF2-40B4-BE49-F238E27FC236}">
                <a16:creationId xmlns:a16="http://schemas.microsoft.com/office/drawing/2014/main" id="{BA873754-B352-3602-F15C-9C9E0F2288EF}"/>
              </a:ext>
            </a:extLst>
          </p:cNvPr>
          <p:cNvPicPr>
            <a:picLocks noChangeAspect="1"/>
          </p:cNvPicPr>
          <p:nvPr/>
        </p:nvPicPr>
        <p:blipFill>
          <a:blip r:embed="rId2"/>
          <a:srcRect r="3" b="496"/>
          <a:stretch>
            <a:fillRect/>
          </a:stretch>
        </p:blipFill>
        <p:spPr>
          <a:xfrm>
            <a:off x="437331" y="1328116"/>
            <a:ext cx="3664739" cy="41985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7">
            <a:extLst>
              <a:ext uri="{FF2B5EF4-FFF2-40B4-BE49-F238E27FC236}">
                <a16:creationId xmlns:a16="http://schemas.microsoft.com/office/drawing/2014/main" id="{0159D6B3-28FD-E58E-476C-BA8914055D2A}"/>
              </a:ext>
            </a:extLst>
          </p:cNvPr>
          <p:cNvSpPr>
            <a:spLocks noGrp="1"/>
          </p:cNvSpPr>
          <p:nvPr>
            <p:ph type="ctrTitle"/>
          </p:nvPr>
        </p:nvSpPr>
        <p:spPr>
          <a:xfrm>
            <a:off x="4735757" y="315310"/>
            <a:ext cx="7455197" cy="6543557"/>
          </a:xfrm>
        </p:spPr>
        <p:txBody>
          <a:bodyPr vert="horz" lIns="91440" tIns="45720" rIns="91440" bIns="45720" rtlCol="0" anchor="t">
            <a:noAutofit/>
          </a:bodyPr>
          <a:lstStyle/>
          <a:p>
            <a:r>
              <a:rPr lang="en-US" sz="3200" dirty="0">
                <a:solidFill>
                  <a:schemeClr val="bg1"/>
                </a:solidFill>
                <a:latin typeface="Times New Roman"/>
                <a:cs typeface="Times New Roman"/>
              </a:rPr>
              <a:t>2025 Senate Bill One (SB1)</a:t>
            </a:r>
            <a:br>
              <a:rPr lang="en-US" sz="2400" dirty="0">
                <a:latin typeface="Times New Roman"/>
                <a:cs typeface="Times New Roman"/>
              </a:rPr>
            </a:br>
            <a:endParaRPr lang="en-US" sz="2400" dirty="0">
              <a:solidFill>
                <a:schemeClr val="bg1"/>
              </a:solidFill>
              <a:latin typeface="Times New Roman"/>
              <a:cs typeface="Times New Roman"/>
            </a:endParaRPr>
          </a:p>
          <a:p>
            <a:pPr marL="285750" indent="-285750">
              <a:buFont typeface="Symbol"/>
              <a:buChar char="•"/>
            </a:pPr>
            <a:r>
              <a:rPr lang="en-US" sz="2400" b="0" dirty="0">
                <a:solidFill>
                  <a:schemeClr val="bg1"/>
                </a:solidFill>
                <a:latin typeface="Times New Roman"/>
                <a:cs typeface="Times New Roman"/>
              </a:rPr>
              <a:t>Establishes a BH Trust Fund with a $1 billon targeted investment.</a:t>
            </a:r>
          </a:p>
          <a:p>
            <a:pPr marL="285750" indent="-285750">
              <a:buFont typeface="Symbol"/>
              <a:buChar char="•"/>
            </a:pPr>
            <a:r>
              <a:rPr lang="en-US" sz="2400" b="0" dirty="0">
                <a:solidFill>
                  <a:schemeClr val="bg1"/>
                </a:solidFill>
                <a:latin typeface="Times New Roman"/>
                <a:cs typeface="Times New Roman"/>
              </a:rPr>
              <a:t>Establishes a BH Program Fund subject to appropriation by the Legislature for uses such as services, infrastructure, and workforce development, along with implementation of regional BH plans throughout the State.</a:t>
            </a:r>
            <a:br>
              <a:rPr lang="en-US" sz="2400" b="0" dirty="0">
                <a:latin typeface="Times New Roman"/>
                <a:cs typeface="Times New Roman"/>
              </a:rPr>
            </a:br>
            <a:endParaRPr lang="en-US" sz="2400" b="0" dirty="0">
              <a:solidFill>
                <a:schemeClr val="bg1"/>
              </a:solidFill>
              <a:latin typeface="Times New Roman"/>
              <a:cs typeface="Times New Roman"/>
            </a:endParaRPr>
          </a:p>
          <a:p>
            <a:r>
              <a:rPr lang="en-US" sz="3200" dirty="0">
                <a:solidFill>
                  <a:schemeClr val="bg1"/>
                </a:solidFill>
                <a:latin typeface="Times New Roman"/>
                <a:cs typeface="Times New Roman"/>
              </a:rPr>
              <a:t>2025 Senate Bill Three (SB3 / “BHRIA”)</a:t>
            </a:r>
            <a:br>
              <a:rPr lang="en-US" sz="2400" b="0" dirty="0">
                <a:solidFill>
                  <a:schemeClr val="bg1"/>
                </a:solidFill>
                <a:latin typeface="Times New Roman"/>
                <a:cs typeface="Times New Roman"/>
              </a:rPr>
            </a:br>
            <a:endParaRPr lang="en-US" sz="2400" b="0" dirty="0">
              <a:solidFill>
                <a:schemeClr val="bg1"/>
              </a:solidFill>
              <a:latin typeface="Times New Roman"/>
              <a:cs typeface="Times New Roman"/>
            </a:endParaRPr>
          </a:p>
          <a:p>
            <a:pPr marL="285750" indent="-285750">
              <a:buFont typeface="Symbol"/>
              <a:buChar char="•"/>
            </a:pPr>
            <a:r>
              <a:rPr lang="en-US" sz="2400" b="0" dirty="0">
                <a:solidFill>
                  <a:schemeClr val="bg1"/>
                </a:solidFill>
                <a:latin typeface="Times New Roman"/>
                <a:cs typeface="Times New Roman"/>
              </a:rPr>
              <a:t>Establishes a State Executive Committee to designate regions, coordinate statewide reform efforts through a regionalized approach based upon regional needs assessments, reviews/approves/monitors regional plans, develops a funding strategy, and develops an overall project management plan under the HCA. </a:t>
            </a:r>
          </a:p>
          <a:p>
            <a:endParaRPr lang="en-US" sz="2400" dirty="0">
              <a:solidFill>
                <a:schemeClr val="bg1"/>
              </a:solidFill>
              <a:latin typeface="Times New Roman"/>
              <a:cs typeface="Times New Roman"/>
            </a:endParaRPr>
          </a:p>
        </p:txBody>
      </p:sp>
      <p:sp>
        <p:nvSpPr>
          <p:cNvPr id="2" name="TextBox 1">
            <a:extLst>
              <a:ext uri="{FF2B5EF4-FFF2-40B4-BE49-F238E27FC236}">
                <a16:creationId xmlns:a16="http://schemas.microsoft.com/office/drawing/2014/main" id="{C686EEDF-7F5C-4D10-7754-9A54D05DA0F9}"/>
              </a:ext>
            </a:extLst>
          </p:cNvPr>
          <p:cNvSpPr txBox="1"/>
          <p:nvPr/>
        </p:nvSpPr>
        <p:spPr>
          <a:xfrm>
            <a:off x="325783" y="171172"/>
            <a:ext cx="391491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latin typeface="Times New Roman"/>
                <a:cs typeface="Times New Roman"/>
              </a:rPr>
              <a:t>Reminders</a:t>
            </a:r>
          </a:p>
        </p:txBody>
      </p:sp>
    </p:spTree>
    <p:extLst>
      <p:ext uri="{BB962C8B-B14F-4D97-AF65-F5344CB8AC3E}">
        <p14:creationId xmlns:p14="http://schemas.microsoft.com/office/powerpoint/2010/main" val="378685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725EC1-DB4E-9C1B-748D-4F8DFE83848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017E52D-8790-16B2-E8AC-6A44648C4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144C4D-1251-96AA-1EB5-19F1DE7E5902}"/>
              </a:ext>
            </a:extLst>
          </p:cNvPr>
          <p:cNvSpPr>
            <a:spLocks noGrp="1"/>
          </p:cNvSpPr>
          <p:nvPr>
            <p:ph type="title"/>
          </p:nvPr>
        </p:nvSpPr>
        <p:spPr>
          <a:xfrm>
            <a:off x="242795" y="227316"/>
            <a:ext cx="7212148" cy="1079753"/>
          </a:xfrm>
        </p:spPr>
        <p:txBody>
          <a:bodyPr vert="horz" lIns="91440" tIns="45720" rIns="91440" bIns="45720" rtlCol="0" anchor="b">
            <a:normAutofit/>
          </a:bodyPr>
          <a:lstStyle/>
          <a:p>
            <a:pPr algn="ctr"/>
            <a:r>
              <a:rPr lang="en-US" sz="3600" dirty="0">
                <a:latin typeface="Times New Roman"/>
                <a:cs typeface="Times New Roman"/>
              </a:rPr>
              <a:t>Updates</a:t>
            </a:r>
            <a:br>
              <a:rPr lang="en-US" sz="4000" dirty="0"/>
            </a:br>
            <a:endParaRPr lang="en-US" dirty="0"/>
          </a:p>
        </p:txBody>
      </p:sp>
      <p:sp>
        <p:nvSpPr>
          <p:cNvPr id="16" name="Rectangle 15">
            <a:extLst>
              <a:ext uri="{FF2B5EF4-FFF2-40B4-BE49-F238E27FC236}">
                <a16:creationId xmlns:a16="http://schemas.microsoft.com/office/drawing/2014/main" id="{F9F63A5E-5DEB-64F5-6299-4B720541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44F1A0B-3E71-A048-0A66-CA76803DF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0F92860-ABDE-8A6E-E999-42487FFC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40595D1-6203-1A6D-2389-A525FB53E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5" descr="A picture containing text&#10;&#10;AI-generated content may be incorrect.">
            <a:extLst>
              <a:ext uri="{FF2B5EF4-FFF2-40B4-BE49-F238E27FC236}">
                <a16:creationId xmlns:a16="http://schemas.microsoft.com/office/drawing/2014/main" id="{8F61F0A6-606C-6D3E-030D-E61C1E4D52B8}"/>
              </a:ext>
            </a:extLst>
          </p:cNvPr>
          <p:cNvPicPr>
            <a:picLocks noChangeAspect="1"/>
          </p:cNvPicPr>
          <p:nvPr/>
        </p:nvPicPr>
        <p:blipFill>
          <a:blip r:embed="rId2"/>
          <a:srcRect r="3" b="496"/>
          <a:stretch>
            <a:fillRect/>
          </a:stretch>
        </p:blipFill>
        <p:spPr>
          <a:xfrm>
            <a:off x="8634017" y="1316367"/>
            <a:ext cx="3044834" cy="34849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ontent Placeholder 4">
            <a:extLst>
              <a:ext uri="{FF2B5EF4-FFF2-40B4-BE49-F238E27FC236}">
                <a16:creationId xmlns:a16="http://schemas.microsoft.com/office/drawing/2014/main" id="{1E154473-210C-B8A5-53AB-D47F787ECD3D}"/>
              </a:ext>
            </a:extLst>
          </p:cNvPr>
          <p:cNvSpPr>
            <a:spLocks noGrp="1"/>
          </p:cNvSpPr>
          <p:nvPr>
            <p:ph sz="quarter" idx="14"/>
          </p:nvPr>
        </p:nvSpPr>
        <p:spPr>
          <a:xfrm>
            <a:off x="144485" y="910686"/>
            <a:ext cx="7983970" cy="5788439"/>
          </a:xfrm>
        </p:spPr>
        <p:txBody>
          <a:bodyPr vert="horz" lIns="91440" tIns="45720" rIns="91440" bIns="45720" rtlCol="0" anchor="t">
            <a:noAutofit/>
          </a:bodyPr>
          <a:lstStyle/>
          <a:p>
            <a:pPr>
              <a:buFont typeface="Arial"/>
              <a:buChar char="•"/>
            </a:pPr>
            <a:r>
              <a:rPr lang="en-US" sz="1800" dirty="0">
                <a:latin typeface="Times New Roman"/>
                <a:cs typeface="Times New Roman"/>
              </a:rPr>
              <a:t>A </a:t>
            </a:r>
            <a:r>
              <a:rPr lang="en-US" sz="1800" b="1" dirty="0">
                <a:latin typeface="Times New Roman"/>
                <a:cs typeface="Times New Roman"/>
              </a:rPr>
              <a:t>State Executive Committee</a:t>
            </a:r>
            <a:r>
              <a:rPr lang="en-US" sz="1800" dirty="0">
                <a:latin typeface="Times New Roman"/>
                <a:cs typeface="Times New Roman"/>
              </a:rPr>
              <a:t> has been established and is comprised of seven (7) members.</a:t>
            </a:r>
          </a:p>
          <a:p>
            <a:pPr>
              <a:buFont typeface="Arial"/>
              <a:buChar char="•"/>
            </a:pPr>
            <a:r>
              <a:rPr lang="en-US" sz="1800" b="1" dirty="0">
                <a:latin typeface="Times New Roman"/>
                <a:cs typeface="Times New Roman"/>
              </a:rPr>
              <a:t>Regions have been determined</a:t>
            </a:r>
            <a:r>
              <a:rPr lang="en-US" sz="1800" dirty="0">
                <a:latin typeface="Times New Roman"/>
                <a:cs typeface="Times New Roman"/>
              </a:rPr>
              <a:t> by the State Executive Committee and mirror Judicial Districts, </a:t>
            </a:r>
            <a:r>
              <a:rPr lang="en-US" sz="1800" i="1" dirty="0">
                <a:latin typeface="Times New Roman"/>
                <a:cs typeface="Times New Roman"/>
              </a:rPr>
              <a:t>inclusive of Tribes, Nations, and Pueblos</a:t>
            </a:r>
            <a:r>
              <a:rPr lang="en-US" sz="1800" dirty="0">
                <a:latin typeface="Times New Roman"/>
                <a:cs typeface="Times New Roman"/>
              </a:rPr>
              <a:t>.</a:t>
            </a:r>
          </a:p>
          <a:p>
            <a:pPr>
              <a:buFont typeface="Arial"/>
              <a:buChar char="•"/>
            </a:pPr>
            <a:r>
              <a:rPr lang="en-US" sz="1800" b="1" dirty="0">
                <a:latin typeface="Times New Roman"/>
                <a:cs typeface="Times New Roman"/>
              </a:rPr>
              <a:t>Region One consists of</a:t>
            </a:r>
            <a:r>
              <a:rPr lang="en-US" sz="1800" dirty="0">
                <a:latin typeface="Times New Roman"/>
                <a:cs typeface="Times New Roman"/>
              </a:rPr>
              <a:t> the Jicarilla Apache Nation, the Pueblos of Santa Clara, Ohkay Owingeh, San Ildefonso, Pojoaque, Nambe, and Tesuque, the counties of Los Alamos, Santa Fe, and Rio Arriba, the cities of Espanola and Santa Fe, the Town of Edgewood, and the Village of Chama.</a:t>
            </a:r>
          </a:p>
          <a:p>
            <a:pPr>
              <a:buFont typeface="Arial"/>
              <a:buChar char="•"/>
            </a:pPr>
            <a:r>
              <a:rPr lang="en-US" sz="1800" b="1" dirty="0">
                <a:latin typeface="Times New Roman"/>
                <a:cs typeface="Times New Roman"/>
              </a:rPr>
              <a:t>Each region was required to self select an "Accountable Entity,"</a:t>
            </a:r>
            <a:r>
              <a:rPr lang="en-US" sz="1800" dirty="0">
                <a:latin typeface="Times New Roman"/>
                <a:cs typeface="Times New Roman"/>
              </a:rPr>
              <a:t> which is a government entity willing to serve as their region’s fiscal agent, develop and coordinate regional committee and stakeholder meetings, participate in learning collaboratives, coordinate and host a workshop to identify the region’s top behavioral health priorities, participate in hosting listening sessions, and develop a comprehensive FY27 – FY29 regional behavioral health plan tied to identified priorities approved at both the local and state levels prior to April 30 (AOC) and June 30, 2026 (HCA).</a:t>
            </a:r>
            <a:endParaRPr lang="en-US" sz="1800" b="1" dirty="0">
              <a:latin typeface="Times New Roman"/>
              <a:cs typeface="Times New Roman"/>
            </a:endParaRPr>
          </a:p>
        </p:txBody>
      </p:sp>
    </p:spTree>
    <p:extLst>
      <p:ext uri="{BB962C8B-B14F-4D97-AF65-F5344CB8AC3E}">
        <p14:creationId xmlns:p14="http://schemas.microsoft.com/office/powerpoint/2010/main" val="374889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B90387-FB02-65F4-A310-78C2BEA17A7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EDD67AC-629C-CF93-1D74-C857F1D36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E9C583-48C8-2FB8-3DD2-FF14903B9CD7}"/>
              </a:ext>
            </a:extLst>
          </p:cNvPr>
          <p:cNvSpPr>
            <a:spLocks noGrp="1"/>
          </p:cNvSpPr>
          <p:nvPr>
            <p:ph type="title"/>
          </p:nvPr>
        </p:nvSpPr>
        <p:spPr>
          <a:xfrm>
            <a:off x="263961" y="227316"/>
            <a:ext cx="7212148" cy="1079753"/>
          </a:xfrm>
        </p:spPr>
        <p:txBody>
          <a:bodyPr vert="horz" lIns="91440" tIns="45720" rIns="91440" bIns="45720" rtlCol="0" anchor="b">
            <a:normAutofit/>
          </a:bodyPr>
          <a:lstStyle/>
          <a:p>
            <a:pPr algn="ctr"/>
            <a:r>
              <a:rPr lang="en-US" sz="3600" dirty="0">
                <a:latin typeface="Times New Roman"/>
                <a:cs typeface="Times New Roman"/>
              </a:rPr>
              <a:t>Updates cont'd</a:t>
            </a:r>
            <a:br>
              <a:rPr lang="en-US" sz="4000" dirty="0"/>
            </a:br>
            <a:endParaRPr lang="en-US" dirty="0"/>
          </a:p>
        </p:txBody>
      </p:sp>
      <p:sp>
        <p:nvSpPr>
          <p:cNvPr id="16" name="Rectangle 15">
            <a:extLst>
              <a:ext uri="{FF2B5EF4-FFF2-40B4-BE49-F238E27FC236}">
                <a16:creationId xmlns:a16="http://schemas.microsoft.com/office/drawing/2014/main" id="{BCC28CD6-6A30-003F-7E84-176666827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FDA41FB-ADF2-B3AA-1232-6E3941413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2EF2B73-92D7-F4C5-9665-FAB16474F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DF6C3EC-CCAC-2721-F76B-A99D4863E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5" descr="A picture containing text&#10;&#10;AI-generated content may be incorrect.">
            <a:extLst>
              <a:ext uri="{FF2B5EF4-FFF2-40B4-BE49-F238E27FC236}">
                <a16:creationId xmlns:a16="http://schemas.microsoft.com/office/drawing/2014/main" id="{15AB7C30-9EE6-1F7B-E17A-8396D9BA8B9D}"/>
              </a:ext>
            </a:extLst>
          </p:cNvPr>
          <p:cNvPicPr>
            <a:picLocks noChangeAspect="1"/>
          </p:cNvPicPr>
          <p:nvPr/>
        </p:nvPicPr>
        <p:blipFill>
          <a:blip r:embed="rId2"/>
          <a:srcRect r="3" b="496"/>
          <a:stretch>
            <a:fillRect/>
          </a:stretch>
        </p:blipFill>
        <p:spPr>
          <a:xfrm>
            <a:off x="8634017" y="1316367"/>
            <a:ext cx="3044834" cy="34849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ontent Placeholder 4">
            <a:extLst>
              <a:ext uri="{FF2B5EF4-FFF2-40B4-BE49-F238E27FC236}">
                <a16:creationId xmlns:a16="http://schemas.microsoft.com/office/drawing/2014/main" id="{40DEBC73-D85C-3174-78C0-46D201EB26A0}"/>
              </a:ext>
            </a:extLst>
          </p:cNvPr>
          <p:cNvSpPr>
            <a:spLocks noGrp="1"/>
          </p:cNvSpPr>
          <p:nvPr>
            <p:ph sz="quarter" idx="14"/>
          </p:nvPr>
        </p:nvSpPr>
        <p:spPr>
          <a:xfrm>
            <a:off x="144486" y="1005936"/>
            <a:ext cx="7846387" cy="5619106"/>
          </a:xfrm>
        </p:spPr>
        <p:txBody>
          <a:bodyPr vert="horz" lIns="91440" tIns="45720" rIns="91440" bIns="45720" rtlCol="0" anchor="t">
            <a:noAutofit/>
          </a:bodyPr>
          <a:lstStyle/>
          <a:p>
            <a:pPr>
              <a:buFont typeface="Arial,Sans-Serif"/>
              <a:buChar char="•"/>
            </a:pPr>
            <a:r>
              <a:rPr lang="en-US" sz="1800" b="1" dirty="0">
                <a:highlight>
                  <a:srgbClr val="FFFFFF"/>
                </a:highlight>
                <a:latin typeface="Times New Roman"/>
                <a:cs typeface="Times New Roman"/>
              </a:rPr>
              <a:t>Santa Fe County volunteered to serve as our region's Accountable Entity </a:t>
            </a:r>
            <a:r>
              <a:rPr lang="en-US" sz="1800" dirty="0">
                <a:highlight>
                  <a:srgbClr val="FFFFFF"/>
                </a:highlight>
                <a:latin typeface="Times New Roman"/>
                <a:cs typeface="Times New Roman"/>
              </a:rPr>
              <a:t>following a process that rendered no other volunteers. Projected In Kind costs covered by Santa Fe County in FY26 total appx</a:t>
            </a:r>
            <a:r>
              <a:rPr lang="en-US" sz="1800" b="1" dirty="0">
                <a:solidFill>
                  <a:srgbClr val="C00000"/>
                </a:solidFill>
                <a:highlight>
                  <a:srgbClr val="FFFFFF"/>
                </a:highlight>
                <a:latin typeface="Times New Roman"/>
                <a:cs typeface="Times New Roman"/>
              </a:rPr>
              <a:t> </a:t>
            </a:r>
            <a:r>
              <a:rPr lang="en-US" sz="1800" dirty="0">
                <a:highlight>
                  <a:srgbClr val="FFFFFF"/>
                </a:highlight>
                <a:latin typeface="Times New Roman"/>
                <a:cs typeface="Times New Roman"/>
              </a:rPr>
              <a:t>$50,467.43.</a:t>
            </a:r>
          </a:p>
          <a:p>
            <a:pPr>
              <a:buFont typeface="Arial"/>
              <a:buChar char="•"/>
            </a:pPr>
            <a:r>
              <a:rPr lang="en-US" sz="1800" b="1" dirty="0">
                <a:highlight>
                  <a:srgbClr val="FFFFFF"/>
                </a:highlight>
                <a:latin typeface="Times New Roman"/>
                <a:cs typeface="Times New Roman"/>
              </a:rPr>
              <a:t>Santa Fe County has been convening regular weekly meetings with the region’s core advisory members and related stakeholders</a:t>
            </a:r>
            <a:r>
              <a:rPr lang="en-US" sz="1800" dirty="0">
                <a:highlight>
                  <a:srgbClr val="FFFFFF"/>
                </a:highlight>
                <a:latin typeface="Times New Roman"/>
                <a:cs typeface="Times New Roman"/>
              </a:rPr>
              <a:t> since November 9, 2025, when its IGA with the Administrative Office of the Courts was executed. </a:t>
            </a:r>
            <a:endParaRPr lang="en-US" sz="1800" dirty="0">
              <a:latin typeface="Times New Roman"/>
              <a:cs typeface="Times New Roman"/>
            </a:endParaRPr>
          </a:p>
          <a:p>
            <a:pPr>
              <a:buFont typeface="Arial"/>
              <a:buChar char="•"/>
            </a:pPr>
            <a:r>
              <a:rPr lang="en-US" sz="1800" b="1" dirty="0">
                <a:highlight>
                  <a:srgbClr val="FFFFFF"/>
                </a:highlight>
                <a:latin typeface="Times New Roman"/>
                <a:cs typeface="Times New Roman"/>
              </a:rPr>
              <a:t>Core advisory members are those designated by the region’s counties and Sovereign Entities</a:t>
            </a:r>
            <a:r>
              <a:rPr lang="en-US" sz="1800" dirty="0">
                <a:highlight>
                  <a:srgbClr val="FFFFFF"/>
                </a:highlight>
                <a:latin typeface="Times New Roman"/>
                <a:cs typeface="Times New Roman"/>
              </a:rPr>
              <a:t> that provided a Letter of Support for Santa Fe County to serve as the Region One Accountable Entity in this State-driven process. </a:t>
            </a:r>
            <a:endParaRPr lang="en-US" sz="1800" dirty="0">
              <a:latin typeface="Times New Roman"/>
              <a:cs typeface="Times New Roman"/>
            </a:endParaRPr>
          </a:p>
          <a:p>
            <a:pPr>
              <a:buFont typeface="Arial"/>
              <a:buChar char="•"/>
            </a:pPr>
            <a:r>
              <a:rPr lang="en-US" sz="1800" b="1" dirty="0">
                <a:highlight>
                  <a:srgbClr val="FFFFFF"/>
                </a:highlight>
                <a:latin typeface="Times New Roman"/>
                <a:cs typeface="Times New Roman"/>
              </a:rPr>
              <a:t>Letters of Support were provided by</a:t>
            </a:r>
            <a:r>
              <a:rPr lang="en-US" sz="1800" dirty="0">
                <a:highlight>
                  <a:srgbClr val="FFFFFF"/>
                </a:highlight>
                <a:latin typeface="Times New Roman"/>
                <a:cs typeface="Times New Roman"/>
              </a:rPr>
              <a:t> the Jicarilla Apache Nation, San Ildefonso Pueblo, Pojoaque Pueblo, Nambe Pueblo, Los Alamos County, Rio Arriba County, and while not required by AOC also the City of Santa Fe and the City of Espanola and with active engagement by the Village of Chama and more recently Ohkay Owingeh and Tesuque Pueblo while Santa Clara was a strong participant at the regional workshop. </a:t>
            </a:r>
            <a:endParaRPr lang="en-US" sz="1800" dirty="0">
              <a:latin typeface="Times New Roman"/>
              <a:cs typeface="Times New Roman"/>
            </a:endParaRPr>
          </a:p>
          <a:p>
            <a:pPr>
              <a:buFont typeface="Arial"/>
              <a:buChar char="•"/>
            </a:pPr>
            <a:endParaRPr lang="en-US" sz="1800" dirty="0">
              <a:highlight>
                <a:srgbClr val="FFFFFF"/>
              </a:highlight>
              <a:latin typeface="Times New Roman"/>
              <a:cs typeface="Times New Roman"/>
            </a:endParaRPr>
          </a:p>
        </p:txBody>
      </p:sp>
    </p:spTree>
    <p:extLst>
      <p:ext uri="{BB962C8B-B14F-4D97-AF65-F5344CB8AC3E}">
        <p14:creationId xmlns:p14="http://schemas.microsoft.com/office/powerpoint/2010/main" val="398307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C491E5-8781-F428-FDCD-65D57D171D7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01F98F2-3CD6-3A09-1F9E-AADE87776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26D825-9B99-4AAC-C512-4F0B95E28DF6}"/>
              </a:ext>
            </a:extLst>
          </p:cNvPr>
          <p:cNvSpPr>
            <a:spLocks noGrp="1"/>
          </p:cNvSpPr>
          <p:nvPr>
            <p:ph type="title"/>
          </p:nvPr>
        </p:nvSpPr>
        <p:spPr>
          <a:xfrm>
            <a:off x="253378" y="227316"/>
            <a:ext cx="7212148" cy="1079753"/>
          </a:xfrm>
        </p:spPr>
        <p:txBody>
          <a:bodyPr vert="horz" lIns="91440" tIns="45720" rIns="91440" bIns="45720" rtlCol="0" anchor="b">
            <a:normAutofit/>
          </a:bodyPr>
          <a:lstStyle/>
          <a:p>
            <a:pPr algn="ctr"/>
            <a:r>
              <a:rPr lang="en-US" sz="3600" dirty="0">
                <a:latin typeface="Times New Roman"/>
                <a:cs typeface="Times New Roman"/>
              </a:rPr>
              <a:t>Updates cont'd</a:t>
            </a:r>
            <a:br>
              <a:rPr lang="en-US" sz="4000" dirty="0"/>
            </a:br>
            <a:endParaRPr lang="en-US" dirty="0"/>
          </a:p>
        </p:txBody>
      </p:sp>
      <p:sp>
        <p:nvSpPr>
          <p:cNvPr id="16" name="Rectangle 15">
            <a:extLst>
              <a:ext uri="{FF2B5EF4-FFF2-40B4-BE49-F238E27FC236}">
                <a16:creationId xmlns:a16="http://schemas.microsoft.com/office/drawing/2014/main" id="{82082951-8930-DF22-2F63-1F9B3F693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BB9E68B-59DB-9B8A-E2CA-FEC1DEA5F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D7E33C6-9004-6278-ABA1-450791DAA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1597031-6F69-BEFD-DB03-D78F5975E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5" descr="A picture containing text&#10;&#10;AI-generated content may be incorrect.">
            <a:extLst>
              <a:ext uri="{FF2B5EF4-FFF2-40B4-BE49-F238E27FC236}">
                <a16:creationId xmlns:a16="http://schemas.microsoft.com/office/drawing/2014/main" id="{BAEBBB46-8541-178D-47BD-34F70DBF207D}"/>
              </a:ext>
            </a:extLst>
          </p:cNvPr>
          <p:cNvPicPr>
            <a:picLocks noChangeAspect="1"/>
          </p:cNvPicPr>
          <p:nvPr/>
        </p:nvPicPr>
        <p:blipFill>
          <a:blip r:embed="rId2"/>
          <a:srcRect r="3" b="496"/>
          <a:stretch>
            <a:fillRect/>
          </a:stretch>
        </p:blipFill>
        <p:spPr>
          <a:xfrm>
            <a:off x="8634017" y="1316367"/>
            <a:ext cx="3044834" cy="34849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ontent Placeholder 4">
            <a:extLst>
              <a:ext uri="{FF2B5EF4-FFF2-40B4-BE49-F238E27FC236}">
                <a16:creationId xmlns:a16="http://schemas.microsoft.com/office/drawing/2014/main" id="{B82F5E67-23B7-89F9-7B82-D0B1BD4EE0D8}"/>
              </a:ext>
            </a:extLst>
          </p:cNvPr>
          <p:cNvSpPr>
            <a:spLocks noGrp="1"/>
          </p:cNvSpPr>
          <p:nvPr>
            <p:ph sz="quarter" idx="14"/>
          </p:nvPr>
        </p:nvSpPr>
        <p:spPr>
          <a:xfrm>
            <a:off x="250318" y="1037686"/>
            <a:ext cx="7602971" cy="5365105"/>
          </a:xfrm>
        </p:spPr>
        <p:txBody>
          <a:bodyPr vert="horz" lIns="91440" tIns="45720" rIns="91440" bIns="45720" rtlCol="0" anchor="t">
            <a:noAutofit/>
          </a:bodyPr>
          <a:lstStyle/>
          <a:p>
            <a:pPr>
              <a:buFont typeface="Arial"/>
              <a:buChar char="•"/>
            </a:pPr>
            <a:r>
              <a:rPr lang="en-US" b="1" dirty="0">
                <a:highlight>
                  <a:srgbClr val="FFFFFF"/>
                </a:highlight>
                <a:latin typeface="Times New Roman"/>
                <a:cs typeface="Times New Roman"/>
              </a:rPr>
              <a:t>It has been the responsibility of this core government advisory team to ensure informed decision making through a wider group of stakeholders</a:t>
            </a:r>
            <a:r>
              <a:rPr lang="en-US" dirty="0">
                <a:highlight>
                  <a:srgbClr val="FFFFFF"/>
                </a:highlight>
                <a:latin typeface="Times New Roman"/>
                <a:cs typeface="Times New Roman"/>
              </a:rPr>
              <a:t> that has included representation from the Courts, municipalities and other incorporated areas, county and tribal health councils, those with lived experience, behavioral health providers, and regional and tribal local collaboratives, among others. </a:t>
            </a:r>
            <a:endParaRPr lang="en-US" b="1" dirty="0">
              <a:highlight>
                <a:srgbClr val="FFFFFF"/>
              </a:highlight>
              <a:latin typeface="Times New Roman"/>
              <a:cs typeface="Times New Roman"/>
            </a:endParaRPr>
          </a:p>
          <a:p>
            <a:pPr>
              <a:buFont typeface="Arial"/>
              <a:buChar char="•"/>
            </a:pPr>
            <a:r>
              <a:rPr lang="en-US" b="1" dirty="0">
                <a:highlight>
                  <a:srgbClr val="FFFFFF"/>
                </a:highlight>
                <a:latin typeface="Times New Roman"/>
                <a:cs typeface="Times New Roman"/>
              </a:rPr>
              <a:t>These advisory planning meetings are also open to any interested party on the first Tuesday of every month</a:t>
            </a:r>
            <a:r>
              <a:rPr lang="en-US" dirty="0">
                <a:highlight>
                  <a:srgbClr val="FFFFFF"/>
                </a:highlight>
                <a:latin typeface="Times New Roman"/>
                <a:cs typeface="Times New Roman"/>
              </a:rPr>
              <a:t> through an online meeting link that is publicly available on Santa Fe County’s website dedicated to this effort and in support of full transparency. </a:t>
            </a:r>
            <a:endParaRPr lang="en-US" dirty="0">
              <a:latin typeface="Times New Roman"/>
              <a:cs typeface="Times New Roman"/>
            </a:endParaRPr>
          </a:p>
          <a:p>
            <a:pPr>
              <a:buFont typeface="Arial"/>
              <a:buChar char="•"/>
            </a:pPr>
            <a:r>
              <a:rPr lang="en-US" b="1" dirty="0">
                <a:latin typeface="Times New Roman"/>
                <a:cs typeface="Times New Roman"/>
              </a:rPr>
              <a:t>All are encouraged to visit the Region One website</a:t>
            </a:r>
            <a:r>
              <a:rPr lang="en-US" dirty="0">
                <a:latin typeface="Times New Roman"/>
                <a:cs typeface="Times New Roman"/>
              </a:rPr>
              <a:t> (see QR code) for full up-to-date details and information about this rollout, including ways to participate</a:t>
            </a:r>
            <a:r>
              <a:rPr lang="en-US" b="1" dirty="0">
                <a:latin typeface="Times New Roman"/>
                <a:cs typeface="Times New Roman"/>
              </a:rPr>
              <a:t>. </a:t>
            </a:r>
          </a:p>
        </p:txBody>
      </p:sp>
    </p:spTree>
    <p:extLst>
      <p:ext uri="{BB962C8B-B14F-4D97-AF65-F5344CB8AC3E}">
        <p14:creationId xmlns:p14="http://schemas.microsoft.com/office/powerpoint/2010/main" val="410981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59944-01F4-1679-280F-9A0DE287DC6E}"/>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2" name="Freeform: Shape 31">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Placeholder 5" descr="A picture containing text&#10;&#10;AI-generated content may be incorrect.">
            <a:extLst>
              <a:ext uri="{FF2B5EF4-FFF2-40B4-BE49-F238E27FC236}">
                <a16:creationId xmlns:a16="http://schemas.microsoft.com/office/drawing/2014/main" id="{BA77E450-0606-9154-2700-2B9CDBBB7D03}"/>
              </a:ext>
            </a:extLst>
          </p:cNvPr>
          <p:cNvPicPr>
            <a:picLocks noChangeAspect="1"/>
          </p:cNvPicPr>
          <p:nvPr/>
        </p:nvPicPr>
        <p:blipFill>
          <a:blip r:embed="rId2"/>
          <a:srcRect r="3" b="496"/>
          <a:stretch>
            <a:fillRect/>
          </a:stretch>
        </p:blipFill>
        <p:spPr>
          <a:xfrm>
            <a:off x="8803456" y="1436200"/>
            <a:ext cx="3042363" cy="34854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Content Placeholder 2">
            <a:extLst>
              <a:ext uri="{FF2B5EF4-FFF2-40B4-BE49-F238E27FC236}">
                <a16:creationId xmlns:a16="http://schemas.microsoft.com/office/drawing/2014/main" id="{57EDD338-6379-6F00-6CDE-73E15615CE0D}"/>
              </a:ext>
            </a:extLst>
          </p:cNvPr>
          <p:cNvGraphicFramePr>
            <a:graphicFrameLocks/>
          </p:cNvGraphicFramePr>
          <p:nvPr>
            <p:extLst>
              <p:ext uri="{D42A27DB-BD31-4B8C-83A1-F6EECF244321}">
                <p14:modId xmlns:p14="http://schemas.microsoft.com/office/powerpoint/2010/main" val="4215719295"/>
              </p:ext>
            </p:extLst>
          </p:nvPr>
        </p:nvGraphicFramePr>
        <p:xfrm>
          <a:off x="84667" y="74084"/>
          <a:ext cx="8477249" cy="6712405"/>
        </p:xfrm>
        <a:graphic>
          <a:graphicData uri="http://schemas.openxmlformats.org/drawingml/2006/table">
            <a:tbl>
              <a:tblPr firstRow="1" bandRow="1">
                <a:tableStyleId>{5C22544A-7EE6-4342-B048-85BDC9FD1C3A}</a:tableStyleId>
              </a:tblPr>
              <a:tblGrid>
                <a:gridCol w="8477249">
                  <a:extLst>
                    <a:ext uri="{9D8B030D-6E8A-4147-A177-3AD203B41FA5}">
                      <a16:colId xmlns:a16="http://schemas.microsoft.com/office/drawing/2014/main" val="565360697"/>
                    </a:ext>
                  </a:extLst>
                </a:gridCol>
              </a:tblGrid>
              <a:tr h="740519">
                <a:tc>
                  <a:txBody>
                    <a:bodyPr/>
                    <a:lstStyle/>
                    <a:p>
                      <a:pPr algn="ctr"/>
                      <a:endParaRPr lang="en-US" sz="1800" b="1" dirty="0">
                        <a:latin typeface="Times New Roman"/>
                        <a:cs typeface="Times New Roman"/>
                      </a:endParaRPr>
                    </a:p>
                    <a:p>
                      <a:pPr lvl="0" algn="ctr">
                        <a:buNone/>
                      </a:pPr>
                      <a:r>
                        <a:rPr lang="en-US" sz="1800" b="1" dirty="0">
                          <a:latin typeface="Times New Roman"/>
                          <a:cs typeface="Times New Roman"/>
                        </a:rPr>
                        <a:t>SELECT BHRIA CHALLENGES</a:t>
                      </a:r>
                    </a:p>
                  </a:txBody>
                  <a:tcPr>
                    <a:solidFill>
                      <a:schemeClr val="accent6">
                        <a:lumMod val="50000"/>
                      </a:schemeClr>
                    </a:solidFill>
                  </a:tcPr>
                </a:tc>
                <a:extLst>
                  <a:ext uri="{0D108BD9-81ED-4DB2-BD59-A6C34878D82A}">
                    <a16:rowId xmlns:a16="http://schemas.microsoft.com/office/drawing/2014/main" val="3020132261"/>
                  </a:ext>
                </a:extLst>
              </a:tr>
              <a:tr h="731630">
                <a:tc>
                  <a:txBody>
                    <a:bodyPr/>
                    <a:lstStyle/>
                    <a:p>
                      <a:pPr marL="0" indent="0">
                        <a:buNone/>
                      </a:pPr>
                      <a:r>
                        <a:rPr lang="en-US" sz="1600" b="0" dirty="0">
                          <a:latin typeface="Times New Roman"/>
                          <a:cs typeface="Times New Roman"/>
                        </a:rPr>
                        <a:t>1.The State's handling of State-mandated Tribal Consult has </a:t>
                      </a:r>
                      <a:r>
                        <a:rPr lang="en-US" sz="1600" b="0">
                          <a:latin typeface="Times New Roman"/>
                          <a:cs typeface="Times New Roman"/>
                        </a:rPr>
                        <a:t>hampered trust of process and motivation to participate by some. There is also lack of State clarity about how Tribal Set Asides will be divided in regions with multiple Soverign Entities.</a:t>
                      </a:r>
                      <a:endParaRPr lang="en-US" sz="1600" b="0" dirty="0">
                        <a:latin typeface="Times New Roman"/>
                        <a:cs typeface="Times New Roman"/>
                      </a:endParaRPr>
                    </a:p>
                  </a:txBody>
                  <a:tcPr/>
                </a:tc>
                <a:extLst>
                  <a:ext uri="{0D108BD9-81ED-4DB2-BD59-A6C34878D82A}">
                    <a16:rowId xmlns:a16="http://schemas.microsoft.com/office/drawing/2014/main" val="1159993367"/>
                  </a:ext>
                </a:extLst>
              </a:tr>
              <a:tr h="613833">
                <a:tc>
                  <a:txBody>
                    <a:bodyPr/>
                    <a:lstStyle/>
                    <a:p>
                      <a:pPr marL="0" lvl="0" indent="0">
                        <a:buNone/>
                      </a:pPr>
                      <a:r>
                        <a:rPr lang="en-US" sz="1600" b="0" i="0" u="none" strike="noStrike" noProof="0" dirty="0">
                          <a:solidFill>
                            <a:srgbClr val="000000"/>
                          </a:solidFill>
                          <a:latin typeface="Times New Roman"/>
                          <a:cs typeface="Times New Roman"/>
                        </a:rPr>
                        <a:t>2. Composition of the State BH Executive Committee fails to include DOH and CYFD, the BH Authority for children and youth in NM. </a:t>
                      </a:r>
                    </a:p>
                  </a:txBody>
                  <a:tcPr/>
                </a:tc>
                <a:extLst>
                  <a:ext uri="{0D108BD9-81ED-4DB2-BD59-A6C34878D82A}">
                    <a16:rowId xmlns:a16="http://schemas.microsoft.com/office/drawing/2014/main" val="2874745847"/>
                  </a:ext>
                </a:extLst>
              </a:tr>
              <a:tr h="603250">
                <a:tc>
                  <a:txBody>
                    <a:bodyPr/>
                    <a:lstStyle/>
                    <a:p>
                      <a:pPr marL="0" lvl="0" indent="0">
                        <a:buNone/>
                      </a:pPr>
                      <a:r>
                        <a:rPr lang="en-US" sz="1600" b="0" i="0" u="none" strike="noStrike" noProof="0" dirty="0">
                          <a:solidFill>
                            <a:srgbClr val="000000"/>
                          </a:solidFill>
                          <a:latin typeface="Times New Roman"/>
                          <a:cs typeface="Times New Roman"/>
                        </a:rPr>
                        <a:t>3. The State designed its model around counties absent county input and largely ignored cities and other incorporated areas. </a:t>
                      </a:r>
                      <a:endParaRPr lang="en-US" sz="1600" dirty="0"/>
                    </a:p>
                  </a:txBody>
                  <a:tcPr/>
                </a:tc>
                <a:extLst>
                  <a:ext uri="{0D108BD9-81ED-4DB2-BD59-A6C34878D82A}">
                    <a16:rowId xmlns:a16="http://schemas.microsoft.com/office/drawing/2014/main" val="1283984047"/>
                  </a:ext>
                </a:extLst>
              </a:tr>
              <a:tr h="869673">
                <a:tc>
                  <a:txBody>
                    <a:bodyPr/>
                    <a:lstStyle/>
                    <a:p>
                      <a:pPr marL="0" lvl="0" indent="0">
                        <a:buNone/>
                      </a:pPr>
                      <a:r>
                        <a:rPr lang="en-US" sz="1600" b="0" i="0" u="none" strike="noStrike" noProof="0" dirty="0">
                          <a:solidFill>
                            <a:srgbClr val="000000"/>
                          </a:solidFill>
                          <a:latin typeface="Times New Roman"/>
                          <a:cs typeface="Times New Roman"/>
                        </a:rPr>
                        <a:t>4. The State's design assigns counties and tribal governments as pseudo "BH Authorities" which assumes erroneous and unrealistic expertise and capacity for most while leaving the true SMEs – providers – feeling largely forgotten and disenfranchised. </a:t>
                      </a:r>
                      <a:endParaRPr lang="en-US" sz="1600" dirty="0"/>
                    </a:p>
                  </a:txBody>
                  <a:tcPr/>
                </a:tc>
                <a:extLst>
                  <a:ext uri="{0D108BD9-81ED-4DB2-BD59-A6C34878D82A}">
                    <a16:rowId xmlns:a16="http://schemas.microsoft.com/office/drawing/2014/main" val="3860157930"/>
                  </a:ext>
                </a:extLst>
              </a:tr>
              <a:tr h="761984">
                <a:tc>
                  <a:txBody>
                    <a:bodyPr/>
                    <a:lstStyle/>
                    <a:p>
                      <a:pPr marL="0" lvl="0" indent="0">
                        <a:buNone/>
                      </a:pPr>
                      <a:r>
                        <a:rPr lang="en-US" sz="1600" b="0" i="0" u="none" strike="noStrike" noProof="0" dirty="0">
                          <a:solidFill>
                            <a:srgbClr val="000000"/>
                          </a:solidFill>
                          <a:latin typeface="Times New Roman"/>
                          <a:cs typeface="Times New Roman"/>
                        </a:rPr>
                        <a:t>5. The HCA is the ultimate "Accountable Entity" and is discharging its duties and liabilities to the local governments. As well, it has yet to develop a unified statewide strategic framework resulting in </a:t>
                      </a:r>
                      <a:r>
                        <a:rPr lang="en-US" sz="1600" b="0" i="0" u="none" strike="noStrike" noProof="0">
                          <a:solidFill>
                            <a:srgbClr val="000000"/>
                          </a:solidFill>
                          <a:latin typeface="Times New Roman"/>
                          <a:cs typeface="Times New Roman"/>
                        </a:rPr>
                        <a:t>fragmented regional plans untethered to a unified, standardized system of care.</a:t>
                      </a:r>
                      <a:endParaRPr lang="en-US" sz="1600"/>
                    </a:p>
                  </a:txBody>
                  <a:tcPr/>
                </a:tc>
                <a:extLst>
                  <a:ext uri="{0D108BD9-81ED-4DB2-BD59-A6C34878D82A}">
                    <a16:rowId xmlns:a16="http://schemas.microsoft.com/office/drawing/2014/main" val="2287401924"/>
                  </a:ext>
                </a:extLst>
              </a:tr>
              <a:tr h="704021">
                <a:tc>
                  <a:txBody>
                    <a:bodyPr/>
                    <a:lstStyle/>
                    <a:p>
                      <a:pPr marL="0" lvl="0" indent="0">
                        <a:buNone/>
                      </a:pPr>
                      <a:r>
                        <a:rPr lang="en-US" sz="1600" b="0" i="0" u="none" strike="noStrike" noProof="0" dirty="0">
                          <a:solidFill>
                            <a:srgbClr val="000000"/>
                          </a:solidFill>
                          <a:latin typeface="Times New Roman"/>
                          <a:cs typeface="Times New Roman"/>
                        </a:rPr>
                        <a:t>6. HCA instructions to AEs in February re Plan submission reversed in April to requirements that reflect fragmented pieces of each priority rather than a comprehensive whole Plan.</a:t>
                      </a:r>
                    </a:p>
                  </a:txBody>
                  <a:tcPr/>
                </a:tc>
                <a:extLst>
                  <a:ext uri="{0D108BD9-81ED-4DB2-BD59-A6C34878D82A}">
                    <a16:rowId xmlns:a16="http://schemas.microsoft.com/office/drawing/2014/main" val="3557040271"/>
                  </a:ext>
                </a:extLst>
              </a:tr>
              <a:tr h="634999">
                <a:tc>
                  <a:txBody>
                    <a:bodyPr/>
                    <a:lstStyle/>
                    <a:p>
                      <a:pPr lvl="0">
                        <a:buNone/>
                      </a:pPr>
                      <a:r>
                        <a:rPr lang="en-US" sz="1600" b="0" i="0" u="none" strike="noStrike" noProof="0" dirty="0">
                          <a:solidFill>
                            <a:srgbClr val="000000"/>
                          </a:solidFill>
                          <a:latin typeface="Times New Roman"/>
                          <a:cs typeface="Times New Roman"/>
                        </a:rPr>
                        <a:t>7. 2026 LFC Hearings included only AOC and HCA, both of which have a lot invested in their designed model and process. AEs are the ones charged with the work and were not included.</a:t>
                      </a:r>
                    </a:p>
                  </a:txBody>
                  <a:tcPr/>
                </a:tc>
                <a:extLst>
                  <a:ext uri="{0D108BD9-81ED-4DB2-BD59-A6C34878D82A}">
                    <a16:rowId xmlns:a16="http://schemas.microsoft.com/office/drawing/2014/main" val="678300022"/>
                  </a:ext>
                </a:extLst>
              </a:tr>
              <a:tr h="375625">
                <a:tc>
                  <a:txBody>
                    <a:bodyPr/>
                    <a:lstStyle/>
                    <a:p>
                      <a:pPr lvl="0" algn="ctr">
                        <a:buNone/>
                      </a:pPr>
                      <a:r>
                        <a:rPr lang="en-US" sz="1800" b="1" i="0" u="none" strike="noStrike" noProof="0" dirty="0">
                          <a:solidFill>
                            <a:schemeClr val="bg1"/>
                          </a:solidFill>
                          <a:latin typeface="Times New Roman"/>
                          <a:cs typeface="Times New Roman"/>
                        </a:rPr>
                        <a:t>SIGNIFICANT (!) BHRIA STRENGTH</a:t>
                      </a:r>
                    </a:p>
                  </a:txBody>
                  <a:tcPr>
                    <a:solidFill>
                      <a:schemeClr val="accent6">
                        <a:lumMod val="50000"/>
                      </a:schemeClr>
                    </a:solidFill>
                  </a:tcPr>
                </a:tc>
                <a:extLst>
                  <a:ext uri="{0D108BD9-81ED-4DB2-BD59-A6C34878D82A}">
                    <a16:rowId xmlns:a16="http://schemas.microsoft.com/office/drawing/2014/main" val="102699095"/>
                  </a:ext>
                </a:extLst>
              </a:tr>
              <a:tr h="524565">
                <a:tc>
                  <a:txBody>
                    <a:bodyPr/>
                    <a:lstStyle/>
                    <a:p>
                      <a:pPr lvl="0">
                        <a:buNone/>
                      </a:pPr>
                      <a:r>
                        <a:rPr lang="en-US" sz="1600" b="0" i="0" u="none" strike="noStrike" noProof="0" dirty="0">
                          <a:solidFill>
                            <a:srgbClr val="000000"/>
                          </a:solidFill>
                          <a:latin typeface="Times New Roman"/>
                          <a:cs typeface="Times New Roman"/>
                        </a:rPr>
                        <a:t>Legislative intent.</a:t>
                      </a:r>
                    </a:p>
                  </a:txBody>
                  <a:tcPr/>
                </a:tc>
                <a:extLst>
                  <a:ext uri="{0D108BD9-81ED-4DB2-BD59-A6C34878D82A}">
                    <a16:rowId xmlns:a16="http://schemas.microsoft.com/office/drawing/2014/main" val="1151735175"/>
                  </a:ext>
                </a:extLst>
              </a:tr>
            </a:tbl>
          </a:graphicData>
        </a:graphic>
      </p:graphicFrame>
    </p:spTree>
    <p:extLst>
      <p:ext uri="{BB962C8B-B14F-4D97-AF65-F5344CB8AC3E}">
        <p14:creationId xmlns:p14="http://schemas.microsoft.com/office/powerpoint/2010/main" val="267969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FFAC5D-4832-1796-B3FD-6FA0BF82CE1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3D0513-4184-7231-82B6-E994C4C92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E7DD4B5-C252-9FF9-A7C4-049F96132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70F9438-0451-B6D8-2328-286057AEA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DD5809D-5C1A-9DA3-268C-6E4893FE8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40E909-2A57-7EF8-B6DB-68C5F5BC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DBB8B80-AE09-A868-E885-44413788D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488E146-6604-FBC3-D83D-5E233692B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1E6A111-5838-465B-2A03-1FE96C57D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picture containing text&#10;&#10;AI-generated content may be incorrect.">
            <a:extLst>
              <a:ext uri="{FF2B5EF4-FFF2-40B4-BE49-F238E27FC236}">
                <a16:creationId xmlns:a16="http://schemas.microsoft.com/office/drawing/2014/main" id="{BD55E303-0188-2C89-C787-5730307BA549}"/>
              </a:ext>
            </a:extLst>
          </p:cNvPr>
          <p:cNvPicPr>
            <a:picLocks noChangeAspect="1"/>
          </p:cNvPicPr>
          <p:nvPr/>
        </p:nvPicPr>
        <p:blipFill>
          <a:blip r:embed="rId2"/>
          <a:srcRect r="3" b="496"/>
          <a:stretch>
            <a:fillRect/>
          </a:stretch>
        </p:blipFill>
        <p:spPr>
          <a:xfrm>
            <a:off x="443772" y="2315588"/>
            <a:ext cx="1935641" cy="22106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7">
            <a:extLst>
              <a:ext uri="{FF2B5EF4-FFF2-40B4-BE49-F238E27FC236}">
                <a16:creationId xmlns:a16="http://schemas.microsoft.com/office/drawing/2014/main" id="{80335589-DCA9-7957-0261-BEDCB8AEF543}"/>
              </a:ext>
            </a:extLst>
          </p:cNvPr>
          <p:cNvSpPr>
            <a:spLocks noGrp="1"/>
          </p:cNvSpPr>
          <p:nvPr>
            <p:ph type="ctrTitle"/>
          </p:nvPr>
        </p:nvSpPr>
        <p:spPr>
          <a:xfrm>
            <a:off x="2615408" y="397679"/>
            <a:ext cx="9187642" cy="6282652"/>
          </a:xfrm>
        </p:spPr>
        <p:txBody>
          <a:bodyPr vert="horz" lIns="91440" tIns="45720" rIns="91440" bIns="45720" rtlCol="0" anchor="t">
            <a:noAutofit/>
          </a:bodyPr>
          <a:lstStyle/>
          <a:p>
            <a:pPr algn="ctr"/>
            <a:r>
              <a:rPr lang="en-US" sz="4000" dirty="0">
                <a:solidFill>
                  <a:schemeClr val="bg1"/>
                </a:solidFill>
                <a:latin typeface="Times New Roman"/>
                <a:cs typeface="Times New Roman"/>
              </a:rPr>
              <a:t>R1 Plan Overview, with this prelude:</a:t>
            </a:r>
          </a:p>
          <a:p>
            <a:br>
              <a:rPr lang="en-US" sz="2200" b="0" dirty="0">
                <a:latin typeface="Times New Roman"/>
                <a:cs typeface="Times New Roman"/>
              </a:rPr>
            </a:br>
            <a:r>
              <a:rPr lang="en-US" sz="2400" b="0" dirty="0">
                <a:solidFill>
                  <a:schemeClr val="bg1"/>
                </a:solidFill>
                <a:latin typeface="Times New Roman"/>
                <a:cs typeface="Times New Roman"/>
              </a:rPr>
              <a:t>The astounding levels of addiction within Region One became tragically evident on January 22, 2026 when the Governor of New Mexico issued Executive Order 2026-004 declaring a State of Emergency in Rio Arriba County, Santa Fe County, the City of Espanola, the Jicarilla Apache Reservation, and the Pueblos of Pojoaque, Ohkay Owingeh, Santa Clara, San Ildefonso, and Tesuque due to the acute, adverse impacts that addiction is having on individuals, families, communities, and public health and safety systems. </a:t>
            </a:r>
            <a:br>
              <a:rPr lang="en-US" sz="2400" b="0" i="1" dirty="0">
                <a:latin typeface="Times New Roman"/>
                <a:cs typeface="Times New Roman"/>
              </a:rPr>
            </a:br>
            <a:br>
              <a:rPr lang="en-US" sz="2400" b="0" i="1" dirty="0">
                <a:latin typeface="Times New Roman"/>
                <a:cs typeface="Times New Roman"/>
              </a:rPr>
            </a:br>
            <a:r>
              <a:rPr lang="en-US" sz="2400" b="0" dirty="0">
                <a:solidFill>
                  <a:schemeClr val="bg1"/>
                </a:solidFill>
                <a:latin typeface="Times New Roman"/>
                <a:cs typeface="Times New Roman"/>
              </a:rPr>
              <a:t>NMDOH data show that between Sept 2024 – Sept 2025, OD </a:t>
            </a:r>
            <a:r>
              <a:rPr lang="en-US" sz="2400" u="sng" dirty="0">
                <a:solidFill>
                  <a:schemeClr val="bg1"/>
                </a:solidFill>
                <a:latin typeface="Times New Roman"/>
                <a:cs typeface="Times New Roman"/>
              </a:rPr>
              <a:t>deaths</a:t>
            </a:r>
            <a:r>
              <a:rPr lang="en-US" sz="2400" b="0" dirty="0">
                <a:solidFill>
                  <a:schemeClr val="bg1"/>
                </a:solidFill>
                <a:latin typeface="Times New Roman"/>
                <a:cs typeface="Times New Roman"/>
              </a:rPr>
              <a:t> increased in RAC by 48% and in SFC by 104%, while OD related ER visits increased in RAC by 81% and in SFC by 131%. NMDOH reports that fentanyl use is linked to the majority of fatalities. </a:t>
            </a:r>
            <a:br>
              <a:rPr lang="en-US" sz="2400" b="0" dirty="0">
                <a:solidFill>
                  <a:schemeClr val="bg1"/>
                </a:solidFill>
                <a:latin typeface="Times New Roman"/>
                <a:cs typeface="Times New Roman"/>
              </a:rPr>
            </a:br>
            <a:br>
              <a:rPr lang="en-US" sz="2400" b="0" dirty="0">
                <a:latin typeface="Times New Roman"/>
                <a:cs typeface="Times New Roman"/>
              </a:rPr>
            </a:br>
            <a:r>
              <a:rPr lang="en-US" sz="2400" b="0" dirty="0">
                <a:solidFill>
                  <a:schemeClr val="bg1"/>
                </a:solidFill>
                <a:latin typeface="Times New Roman"/>
                <a:cs typeface="Times New Roman"/>
              </a:rPr>
              <a:t>These are rates never before seen </a:t>
            </a:r>
            <a:r>
              <a:rPr lang="en-US" sz="2400" b="0" i="1" dirty="0">
                <a:solidFill>
                  <a:schemeClr val="bg1"/>
                </a:solidFill>
                <a:latin typeface="Times New Roman"/>
                <a:cs typeface="Times New Roman"/>
              </a:rPr>
              <a:t>in our lifetime</a:t>
            </a:r>
            <a:r>
              <a:rPr lang="en-US" sz="2400" b="0" dirty="0">
                <a:solidFill>
                  <a:schemeClr val="bg1"/>
                </a:solidFill>
                <a:latin typeface="Times New Roman"/>
                <a:cs typeface="Times New Roman"/>
              </a:rPr>
              <a:t>... </a:t>
            </a:r>
            <a:r>
              <a:rPr lang="en-US" sz="2400" dirty="0">
                <a:solidFill>
                  <a:schemeClr val="bg1"/>
                </a:solidFill>
                <a:latin typeface="Times New Roman"/>
                <a:cs typeface="Times New Roman"/>
              </a:rPr>
              <a:t> </a:t>
            </a:r>
            <a:br>
              <a:rPr lang="en-US" sz="2400" i="1" dirty="0">
                <a:latin typeface="Times New Roman"/>
                <a:cs typeface="Times New Roman"/>
              </a:rPr>
            </a:br>
            <a:endParaRPr lang="en-US" sz="1200" b="0" dirty="0">
              <a:solidFill>
                <a:srgbClr val="000000"/>
              </a:solidFill>
              <a:highlight>
                <a:srgbClr val="FFFFFF"/>
              </a:highlight>
              <a:latin typeface="Times New Roman"/>
              <a:cs typeface="Times New Roman"/>
            </a:endParaRPr>
          </a:p>
        </p:txBody>
      </p:sp>
    </p:spTree>
    <p:extLst>
      <p:ext uri="{BB962C8B-B14F-4D97-AF65-F5344CB8AC3E}">
        <p14:creationId xmlns:p14="http://schemas.microsoft.com/office/powerpoint/2010/main" val="289633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2FA197-78A1-7A0C-F2F1-2873E642F6E8}"/>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FE8F435-7DD6-9D7A-AD9D-114E9F333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7A424D1-CDFD-799B-31D2-A0627B0D3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CBFDA998-9568-1EA1-85FD-8DD7AA793A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2" name="Freeform: Shape 31">
              <a:extLst>
                <a:ext uri="{FF2B5EF4-FFF2-40B4-BE49-F238E27FC236}">
                  <a16:creationId xmlns:a16="http://schemas.microsoft.com/office/drawing/2014/main" id="{21E930F2-5D9E-5E55-877B-BD062BF4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595DDA6-116B-2F19-63D6-60A99F6B6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6AEBA971-3DD1-665E-7FB4-E801AEE86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C56ED8E6-098A-186A-1FA0-350145077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Placeholder 5" descr="A picture containing text&#10;&#10;AI-generated content may be incorrect.">
            <a:extLst>
              <a:ext uri="{FF2B5EF4-FFF2-40B4-BE49-F238E27FC236}">
                <a16:creationId xmlns:a16="http://schemas.microsoft.com/office/drawing/2014/main" id="{FED3EA0B-BB0B-BE8B-E400-49ADC71EE315}"/>
              </a:ext>
            </a:extLst>
          </p:cNvPr>
          <p:cNvPicPr>
            <a:picLocks noChangeAspect="1"/>
          </p:cNvPicPr>
          <p:nvPr/>
        </p:nvPicPr>
        <p:blipFill>
          <a:blip r:embed="rId2"/>
          <a:srcRect r="3" b="496"/>
          <a:stretch>
            <a:fillRect/>
          </a:stretch>
        </p:blipFill>
        <p:spPr>
          <a:xfrm>
            <a:off x="8085170" y="1329447"/>
            <a:ext cx="3660972" cy="42106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Content Placeholder 2">
            <a:extLst>
              <a:ext uri="{FF2B5EF4-FFF2-40B4-BE49-F238E27FC236}">
                <a16:creationId xmlns:a16="http://schemas.microsoft.com/office/drawing/2014/main" id="{912A9873-D20C-0733-1822-352F55758A99}"/>
              </a:ext>
            </a:extLst>
          </p:cNvPr>
          <p:cNvGraphicFramePr>
            <a:graphicFrameLocks/>
          </p:cNvGraphicFramePr>
          <p:nvPr>
            <p:extLst>
              <p:ext uri="{D42A27DB-BD31-4B8C-83A1-F6EECF244321}">
                <p14:modId xmlns:p14="http://schemas.microsoft.com/office/powerpoint/2010/main" val="2306909704"/>
              </p:ext>
            </p:extLst>
          </p:nvPr>
        </p:nvGraphicFramePr>
        <p:xfrm>
          <a:off x="127000" y="137582"/>
          <a:ext cx="7366033" cy="6593457"/>
        </p:xfrm>
        <a:graphic>
          <a:graphicData uri="http://schemas.openxmlformats.org/drawingml/2006/table">
            <a:tbl>
              <a:tblPr firstRow="1" bandRow="1">
                <a:tableStyleId>{5C22544A-7EE6-4342-B048-85BDC9FD1C3A}</a:tableStyleId>
              </a:tblPr>
              <a:tblGrid>
                <a:gridCol w="7366033">
                  <a:extLst>
                    <a:ext uri="{9D8B030D-6E8A-4147-A177-3AD203B41FA5}">
                      <a16:colId xmlns:a16="http://schemas.microsoft.com/office/drawing/2014/main" val="565360697"/>
                    </a:ext>
                  </a:extLst>
                </a:gridCol>
              </a:tblGrid>
              <a:tr h="412398">
                <a:tc>
                  <a:txBody>
                    <a:bodyPr/>
                    <a:lstStyle/>
                    <a:p>
                      <a:pPr algn="ctr"/>
                      <a:r>
                        <a:rPr lang="en-US" sz="1800" b="1" dirty="0">
                          <a:latin typeface="Times New Roman"/>
                          <a:cs typeface="Times New Roman"/>
                        </a:rPr>
                        <a:t>Region One Summary of Priorities*</a:t>
                      </a:r>
                    </a:p>
                  </a:txBody>
                  <a:tcPr>
                    <a:solidFill>
                      <a:schemeClr val="accent6">
                        <a:lumMod val="50000"/>
                      </a:schemeClr>
                    </a:solidFill>
                  </a:tcPr>
                </a:tc>
                <a:extLst>
                  <a:ext uri="{0D108BD9-81ED-4DB2-BD59-A6C34878D82A}">
                    <a16:rowId xmlns:a16="http://schemas.microsoft.com/office/drawing/2014/main" val="3020132261"/>
                  </a:ext>
                </a:extLst>
              </a:tr>
              <a:tr h="525808">
                <a:tc>
                  <a:txBody>
                    <a:bodyPr/>
                    <a:lstStyle/>
                    <a:p>
                      <a:pPr lvl="0" algn="l">
                        <a:lnSpc>
                          <a:spcPct val="100000"/>
                        </a:lnSpc>
                        <a:spcBef>
                          <a:spcPts val="0"/>
                        </a:spcBef>
                        <a:spcAft>
                          <a:spcPts val="0"/>
                        </a:spcAft>
                        <a:buNone/>
                      </a:pPr>
                      <a:r>
                        <a:rPr lang="en-US" sz="1400" b="1" i="0" u="none" strike="noStrike" noProof="0" dirty="0">
                          <a:solidFill>
                            <a:schemeClr val="accent6">
                              <a:lumMod val="76000"/>
                            </a:schemeClr>
                          </a:solidFill>
                          <a:highlight>
                            <a:srgbClr val="FFFFFF"/>
                          </a:highlight>
                          <a:latin typeface="Times New Roman"/>
                          <a:cs typeface="Times New Roman"/>
                        </a:rPr>
                        <a:t>Priority 1: Regional Medical Managed Withdrawal &amp; Crisis Stabilization Expansion</a:t>
                      </a:r>
                    </a:p>
                    <a:p>
                      <a:pPr lvl="0" algn="l">
                        <a:lnSpc>
                          <a:spcPct val="100000"/>
                        </a:lnSpc>
                        <a:spcBef>
                          <a:spcPts val="0"/>
                        </a:spcBef>
                        <a:spcAft>
                          <a:spcPts val="0"/>
                        </a:spcAft>
                        <a:buNone/>
                      </a:pPr>
                      <a:r>
                        <a:rPr lang="en-US" sz="1400" b="0" i="0" u="none" strike="noStrike" noProof="0" dirty="0">
                          <a:highlight>
                            <a:srgbClr val="FFFFFF"/>
                          </a:highlight>
                          <a:latin typeface="Times New Roman"/>
                          <a:cs typeface="Times New Roman"/>
                        </a:rPr>
                        <a:t>Need: Rising overdose deaths; insufficient detox capacity; jail-based detox reliance.</a:t>
                      </a:r>
                    </a:p>
                  </a:txBody>
                  <a:tcPr>
                    <a:solidFill>
                      <a:schemeClr val="bg1"/>
                    </a:solidFill>
                  </a:tcPr>
                </a:tc>
                <a:extLst>
                  <a:ext uri="{0D108BD9-81ED-4DB2-BD59-A6C34878D82A}">
                    <a16:rowId xmlns:a16="http://schemas.microsoft.com/office/drawing/2014/main" val="1159993367"/>
                  </a:ext>
                </a:extLst>
              </a:tr>
              <a:tr h="525808">
                <a:tc>
                  <a:txBody>
                    <a:bodyPr/>
                    <a:lstStyle/>
                    <a:p>
                      <a:pPr lvl="0" algn="l">
                        <a:lnSpc>
                          <a:spcPct val="100000"/>
                        </a:lnSpc>
                        <a:spcBef>
                          <a:spcPts val="0"/>
                        </a:spcBef>
                        <a:spcAft>
                          <a:spcPts val="0"/>
                        </a:spcAft>
                        <a:buNone/>
                      </a:pPr>
                      <a:r>
                        <a:rPr lang="en-US" sz="1400" b="1" i="0" u="none" strike="noStrike" noProof="0" dirty="0">
                          <a:solidFill>
                            <a:schemeClr val="accent6">
                              <a:lumMod val="76000"/>
                            </a:schemeClr>
                          </a:solidFill>
                          <a:highlight>
                            <a:srgbClr val="FFFFFF"/>
                          </a:highlight>
                          <a:latin typeface="Times New Roman"/>
                          <a:cs typeface="Times New Roman"/>
                        </a:rPr>
                        <a:t>Priority 2: Medication Assisted Treatment (MAT) Expansion</a:t>
                      </a:r>
                    </a:p>
                    <a:p>
                      <a:pPr lvl="0" algn="l">
                        <a:lnSpc>
                          <a:spcPct val="100000"/>
                        </a:lnSpc>
                        <a:spcBef>
                          <a:spcPts val="0"/>
                        </a:spcBef>
                        <a:spcAft>
                          <a:spcPts val="0"/>
                        </a:spcAft>
                        <a:buNone/>
                      </a:pPr>
                      <a:r>
                        <a:rPr lang="en-US" sz="1400" b="0" i="0" u="none" strike="noStrike" noProof="0" dirty="0">
                          <a:solidFill>
                            <a:srgbClr val="000000"/>
                          </a:solidFill>
                          <a:highlight>
                            <a:srgbClr val="FFFFFF"/>
                          </a:highlight>
                          <a:latin typeface="Times New Roman"/>
                          <a:cs typeface="Times New Roman"/>
                        </a:rPr>
                        <a:t>Need: High opioid-related mortality; treatment gap (66% untreated).</a:t>
                      </a:r>
                    </a:p>
                  </a:txBody>
                  <a:tcPr>
                    <a:solidFill>
                      <a:schemeClr val="bg1"/>
                    </a:solidFill>
                  </a:tcPr>
                </a:tc>
                <a:extLst>
                  <a:ext uri="{0D108BD9-81ED-4DB2-BD59-A6C34878D82A}">
                    <a16:rowId xmlns:a16="http://schemas.microsoft.com/office/drawing/2014/main" val="2994364668"/>
                  </a:ext>
                </a:extLst>
              </a:tr>
              <a:tr h="539750">
                <a:tc>
                  <a:txBody>
                    <a:bodyPr/>
                    <a:lstStyle/>
                    <a:p>
                      <a:pPr lvl="0" algn="l">
                        <a:lnSpc>
                          <a:spcPct val="100000"/>
                        </a:lnSpc>
                        <a:spcBef>
                          <a:spcPts val="0"/>
                        </a:spcBef>
                        <a:spcAft>
                          <a:spcPts val="0"/>
                        </a:spcAft>
                        <a:buNone/>
                      </a:pPr>
                      <a:r>
                        <a:rPr lang="en-US" sz="1400" b="1" i="0" u="none" strike="noStrike" noProof="0" dirty="0">
                          <a:solidFill>
                            <a:schemeClr val="accent6">
                              <a:lumMod val="76000"/>
                            </a:schemeClr>
                          </a:solidFill>
                          <a:highlight>
                            <a:srgbClr val="FFFFFF"/>
                          </a:highlight>
                          <a:latin typeface="Times New Roman"/>
                          <a:cs typeface="Times New Roman"/>
                        </a:rPr>
                        <a:t>Priority 3: Youth Behavioral Health &amp; Crisis Infrastructure</a:t>
                      </a:r>
                    </a:p>
                    <a:p>
                      <a:pPr lvl="0" algn="l">
                        <a:lnSpc>
                          <a:spcPct val="100000"/>
                        </a:lnSpc>
                        <a:spcBef>
                          <a:spcPts val="0"/>
                        </a:spcBef>
                        <a:spcAft>
                          <a:spcPts val="0"/>
                        </a:spcAft>
                        <a:buNone/>
                      </a:pPr>
                      <a:r>
                        <a:rPr lang="en-US" sz="1400" b="0" i="0" u="none" strike="noStrike" noProof="0" dirty="0">
                          <a:solidFill>
                            <a:srgbClr val="000000"/>
                          </a:solidFill>
                          <a:highlight>
                            <a:srgbClr val="FFFFFF"/>
                          </a:highlight>
                          <a:latin typeface="Times New Roman"/>
                          <a:cs typeface="Times New Roman"/>
                        </a:rPr>
                        <a:t>Need: High rates of depression, suicide ideation, and limited youth crisis stabilization options.</a:t>
                      </a:r>
                    </a:p>
                  </a:txBody>
                  <a:tcPr>
                    <a:solidFill>
                      <a:schemeClr val="bg1"/>
                    </a:solidFill>
                  </a:tcPr>
                </a:tc>
                <a:extLst>
                  <a:ext uri="{0D108BD9-81ED-4DB2-BD59-A6C34878D82A}">
                    <a16:rowId xmlns:a16="http://schemas.microsoft.com/office/drawing/2014/main" val="2396454313"/>
                  </a:ext>
                </a:extLst>
              </a:tr>
              <a:tr h="525808">
                <a:tc>
                  <a:txBody>
                    <a:bodyPr/>
                    <a:lstStyle/>
                    <a:p>
                      <a:pPr lvl="0" algn="l">
                        <a:lnSpc>
                          <a:spcPct val="100000"/>
                        </a:lnSpc>
                        <a:spcBef>
                          <a:spcPts val="0"/>
                        </a:spcBef>
                        <a:spcAft>
                          <a:spcPts val="0"/>
                        </a:spcAft>
                        <a:buNone/>
                      </a:pPr>
                      <a:r>
                        <a:rPr lang="en-US" sz="1400" b="1" i="0" u="none" strike="noStrike" noProof="0" dirty="0">
                          <a:solidFill>
                            <a:schemeClr val="accent6">
                              <a:lumMod val="76000"/>
                            </a:schemeClr>
                          </a:solidFill>
                          <a:highlight>
                            <a:srgbClr val="FFFFFF"/>
                          </a:highlight>
                          <a:latin typeface="Times New Roman"/>
                          <a:cs typeface="Times New Roman"/>
                        </a:rPr>
                        <a:t>Priority 4: Workforce Development, Recruitment &amp; Retention</a:t>
                      </a:r>
                    </a:p>
                    <a:p>
                      <a:pPr lvl="0" algn="l">
                        <a:lnSpc>
                          <a:spcPct val="100000"/>
                        </a:lnSpc>
                        <a:spcBef>
                          <a:spcPts val="0"/>
                        </a:spcBef>
                        <a:spcAft>
                          <a:spcPts val="0"/>
                        </a:spcAft>
                        <a:buNone/>
                      </a:pPr>
                      <a:r>
                        <a:rPr lang="en-US" sz="1400" b="0" i="0" u="none" strike="noStrike" noProof="0" dirty="0">
                          <a:solidFill>
                            <a:srgbClr val="000000"/>
                          </a:solidFill>
                          <a:highlight>
                            <a:srgbClr val="FFFFFF"/>
                          </a:highlight>
                          <a:latin typeface="Times New Roman"/>
                          <a:cs typeface="Times New Roman"/>
                        </a:rPr>
                        <a:t>Need: Provider shortages, supervision gaps, burnout, rural service deficits.</a:t>
                      </a:r>
                    </a:p>
                  </a:txBody>
                  <a:tcPr>
                    <a:solidFill>
                      <a:schemeClr val="bg1"/>
                    </a:solidFill>
                  </a:tcPr>
                </a:tc>
                <a:extLst>
                  <a:ext uri="{0D108BD9-81ED-4DB2-BD59-A6C34878D82A}">
                    <a16:rowId xmlns:a16="http://schemas.microsoft.com/office/drawing/2014/main" val="762881720"/>
                  </a:ext>
                </a:extLst>
              </a:tr>
              <a:tr h="525808">
                <a:tc>
                  <a:txBody>
                    <a:bodyPr/>
                    <a:lstStyle/>
                    <a:p>
                      <a:pPr lvl="0" algn="l">
                        <a:lnSpc>
                          <a:spcPct val="100000"/>
                        </a:lnSpc>
                        <a:spcBef>
                          <a:spcPts val="0"/>
                        </a:spcBef>
                        <a:spcAft>
                          <a:spcPts val="0"/>
                        </a:spcAft>
                        <a:buNone/>
                      </a:pPr>
                      <a:r>
                        <a:rPr lang="en-US" sz="1400" b="1" i="0" u="none" strike="noStrike" noProof="0" dirty="0">
                          <a:solidFill>
                            <a:schemeClr val="accent6">
                              <a:lumMod val="76000"/>
                            </a:schemeClr>
                          </a:solidFill>
                          <a:highlight>
                            <a:srgbClr val="FFFFFF"/>
                          </a:highlight>
                          <a:latin typeface="Times New Roman"/>
                          <a:cs typeface="Times New Roman"/>
                        </a:rPr>
                        <a:t>Priority 5: Regional Navigation System and Transportation</a:t>
                      </a:r>
                    </a:p>
                    <a:p>
                      <a:pPr lvl="0" algn="l">
                        <a:lnSpc>
                          <a:spcPct val="100000"/>
                        </a:lnSpc>
                        <a:spcBef>
                          <a:spcPts val="0"/>
                        </a:spcBef>
                        <a:spcAft>
                          <a:spcPts val="0"/>
                        </a:spcAft>
                        <a:buNone/>
                      </a:pPr>
                      <a:r>
                        <a:rPr lang="en-US" sz="1400" b="0" i="0" u="none" strike="noStrike" noProof="0" dirty="0">
                          <a:highlight>
                            <a:srgbClr val="FFFFFF"/>
                          </a:highlight>
                          <a:latin typeface="Times New Roman"/>
                          <a:cs typeface="Times New Roman"/>
                        </a:rPr>
                        <a:t>Need: Fragmented service access; lack of centralized referral and coordination.</a:t>
                      </a:r>
                    </a:p>
                  </a:txBody>
                  <a:tcPr>
                    <a:solidFill>
                      <a:schemeClr val="bg1"/>
                    </a:solidFill>
                  </a:tcPr>
                </a:tc>
                <a:extLst>
                  <a:ext uri="{0D108BD9-81ED-4DB2-BD59-A6C34878D82A}">
                    <a16:rowId xmlns:a16="http://schemas.microsoft.com/office/drawing/2014/main" val="1069927244"/>
                  </a:ext>
                </a:extLst>
              </a:tr>
              <a:tr h="525808">
                <a:tc>
                  <a:txBody>
                    <a:bodyPr/>
                    <a:lstStyle/>
                    <a:p>
                      <a:pPr lvl="0" algn="l">
                        <a:lnSpc>
                          <a:spcPct val="100000"/>
                        </a:lnSpc>
                        <a:spcBef>
                          <a:spcPts val="0"/>
                        </a:spcBef>
                        <a:spcAft>
                          <a:spcPts val="0"/>
                        </a:spcAft>
                        <a:buNone/>
                      </a:pPr>
                      <a:r>
                        <a:rPr lang="en-US" sz="1400" b="1" i="0" u="none" strike="noStrike" noProof="0" dirty="0">
                          <a:solidFill>
                            <a:schemeClr val="accent6">
                              <a:lumMod val="76000"/>
                            </a:schemeClr>
                          </a:solidFill>
                          <a:highlight>
                            <a:srgbClr val="FFFFFF"/>
                          </a:highlight>
                          <a:latin typeface="Times New Roman"/>
                          <a:cs typeface="Times New Roman"/>
                        </a:rPr>
                        <a:t>Priority 6: Housing &amp; Reentry Stabilization</a:t>
                      </a:r>
                    </a:p>
                    <a:p>
                      <a:pPr lvl="0" algn="l">
                        <a:lnSpc>
                          <a:spcPct val="100000"/>
                        </a:lnSpc>
                        <a:spcBef>
                          <a:spcPts val="0"/>
                        </a:spcBef>
                        <a:spcAft>
                          <a:spcPts val="0"/>
                        </a:spcAft>
                        <a:buNone/>
                      </a:pPr>
                      <a:r>
                        <a:rPr lang="en-US" sz="1400" b="0" i="0" u="none" strike="noStrike" noProof="0" dirty="0">
                          <a:solidFill>
                            <a:srgbClr val="000000"/>
                          </a:solidFill>
                          <a:highlight>
                            <a:srgbClr val="FFFFFF"/>
                          </a:highlight>
                          <a:latin typeface="Times New Roman"/>
                          <a:cs typeface="Times New Roman"/>
                        </a:rPr>
                        <a:t>Need: Homelessness, relapse risk.</a:t>
                      </a:r>
                    </a:p>
                  </a:txBody>
                  <a:tcPr>
                    <a:solidFill>
                      <a:schemeClr val="bg1"/>
                    </a:solidFill>
                  </a:tcPr>
                </a:tc>
                <a:extLst>
                  <a:ext uri="{0D108BD9-81ED-4DB2-BD59-A6C34878D82A}">
                    <a16:rowId xmlns:a16="http://schemas.microsoft.com/office/drawing/2014/main" val="678300022"/>
                  </a:ext>
                </a:extLst>
              </a:tr>
              <a:tr h="536118">
                <a:tc>
                  <a:txBody>
                    <a:bodyPr/>
                    <a:lstStyle/>
                    <a:p>
                      <a:pPr lvl="0" algn="l">
                        <a:lnSpc>
                          <a:spcPct val="100000"/>
                        </a:lnSpc>
                        <a:spcBef>
                          <a:spcPts val="0"/>
                        </a:spcBef>
                        <a:spcAft>
                          <a:spcPts val="0"/>
                        </a:spcAft>
                        <a:buNone/>
                      </a:pPr>
                      <a:r>
                        <a:rPr lang="en-US" sz="1400" b="1" i="0" u="none" strike="noStrike" noProof="0" dirty="0">
                          <a:solidFill>
                            <a:schemeClr val="accent6">
                              <a:lumMod val="76000"/>
                            </a:schemeClr>
                          </a:solidFill>
                          <a:highlight>
                            <a:srgbClr val="FFFFFF"/>
                          </a:highlight>
                          <a:latin typeface="Times New Roman"/>
                          <a:cs typeface="Times New Roman"/>
                        </a:rPr>
                        <a:t>Priority 7: Prevention and Outreach Across the Age Spectrum</a:t>
                      </a:r>
                    </a:p>
                    <a:p>
                      <a:pPr lvl="0" algn="l">
                        <a:lnSpc>
                          <a:spcPct val="100000"/>
                        </a:lnSpc>
                        <a:spcBef>
                          <a:spcPts val="0"/>
                        </a:spcBef>
                        <a:spcAft>
                          <a:spcPts val="0"/>
                        </a:spcAft>
                        <a:buNone/>
                      </a:pPr>
                      <a:r>
                        <a:rPr lang="en-US" sz="1400" b="0" i="0" u="none" strike="noStrike" noProof="0" dirty="0">
                          <a:solidFill>
                            <a:srgbClr val="000000"/>
                          </a:solidFill>
                          <a:highlight>
                            <a:srgbClr val="FFFFFF"/>
                          </a:highlight>
                          <a:latin typeface="Times New Roman"/>
                          <a:cs typeface="Times New Roman"/>
                        </a:rPr>
                        <a:t>Need: Preventing the cycle that causes addiction, mental illness, and BH challenges.</a:t>
                      </a:r>
                    </a:p>
                  </a:txBody>
                  <a:tcPr>
                    <a:solidFill>
                      <a:schemeClr val="bg1"/>
                    </a:solidFill>
                  </a:tcPr>
                </a:tc>
                <a:extLst>
                  <a:ext uri="{0D108BD9-81ED-4DB2-BD59-A6C34878D82A}">
                    <a16:rowId xmlns:a16="http://schemas.microsoft.com/office/drawing/2014/main" val="2312613869"/>
                  </a:ext>
                </a:extLst>
              </a:tr>
              <a:tr h="371158">
                <a:tc>
                  <a:txBody>
                    <a:bodyPr/>
                    <a:lstStyle/>
                    <a:p>
                      <a:pPr lvl="0" algn="ctr">
                        <a:buNone/>
                      </a:pPr>
                      <a:r>
                        <a:rPr lang="en-US" sz="1800" b="1" i="0" u="none" strike="noStrike" noProof="0" dirty="0">
                          <a:solidFill>
                            <a:schemeClr val="bg1"/>
                          </a:solidFill>
                          <a:latin typeface="Times New Roman"/>
                          <a:cs typeface="Times New Roman"/>
                        </a:rPr>
                        <a:t>Region One Funding FY27 - FY29</a:t>
                      </a:r>
                    </a:p>
                  </a:txBody>
                  <a:tcPr>
                    <a:solidFill>
                      <a:schemeClr val="accent6">
                        <a:lumMod val="50000"/>
                      </a:schemeClr>
                    </a:solidFill>
                  </a:tcPr>
                </a:tc>
                <a:extLst>
                  <a:ext uri="{0D108BD9-81ED-4DB2-BD59-A6C34878D82A}">
                    <a16:rowId xmlns:a16="http://schemas.microsoft.com/office/drawing/2014/main" val="102699095"/>
                  </a:ext>
                </a:extLst>
              </a:tr>
              <a:tr h="371158">
                <a:tc>
                  <a:txBody>
                    <a:bodyPr/>
                    <a:lstStyle/>
                    <a:p>
                      <a:pPr lvl="0" algn="ctr">
                        <a:buNone/>
                      </a:pPr>
                      <a:r>
                        <a:rPr lang="en-US" sz="1800" b="1" i="0" u="none" strike="noStrike" noProof="0" dirty="0">
                          <a:solidFill>
                            <a:schemeClr val="tx1"/>
                          </a:solidFill>
                          <a:latin typeface="Times New Roman"/>
                          <a:cs typeface="Times New Roman"/>
                        </a:rPr>
                        <a:t>$8,073,455.30</a:t>
                      </a:r>
                    </a:p>
                  </a:txBody>
                  <a:tcPr>
                    <a:solidFill>
                      <a:schemeClr val="accent6">
                        <a:lumMod val="20000"/>
                        <a:lumOff val="80000"/>
                      </a:schemeClr>
                    </a:solidFill>
                  </a:tcPr>
                </a:tc>
                <a:extLst>
                  <a:ext uri="{0D108BD9-81ED-4DB2-BD59-A6C34878D82A}">
                    <a16:rowId xmlns:a16="http://schemas.microsoft.com/office/drawing/2014/main" val="2694440"/>
                  </a:ext>
                </a:extLst>
              </a:tr>
              <a:tr h="567048">
                <a:tc>
                  <a:txBody>
                    <a:bodyPr/>
                    <a:lstStyle/>
                    <a:p>
                      <a:pPr lvl="0" algn="ctr">
                        <a:buNone/>
                      </a:pPr>
                      <a:r>
                        <a:rPr lang="en-US" sz="1600" b="1" i="1" u="none" strike="noStrike" noProof="0" dirty="0">
                          <a:solidFill>
                            <a:schemeClr val="tx1"/>
                          </a:solidFill>
                          <a:latin typeface="Times New Roman"/>
                          <a:cs typeface="Times New Roman"/>
                        </a:rPr>
                        <a:t>Tribal Set Aside of $644,718.50 applied at the exclusive determination of </a:t>
                      </a:r>
                    </a:p>
                    <a:p>
                      <a:pPr lvl="0" algn="ctr">
                        <a:buNone/>
                      </a:pPr>
                      <a:r>
                        <a:rPr lang="en-US" sz="1600" b="1" i="1" u="none" strike="noStrike" noProof="0" dirty="0">
                          <a:solidFill>
                            <a:schemeClr val="tx1"/>
                          </a:solidFill>
                          <a:latin typeface="Times New Roman"/>
                          <a:cs typeface="Times New Roman"/>
                        </a:rPr>
                        <a:t>R1 Sovereign Entities</a:t>
                      </a:r>
                    </a:p>
                  </a:txBody>
                  <a:tcPr>
                    <a:solidFill>
                      <a:schemeClr val="accent6">
                        <a:lumMod val="20000"/>
                        <a:lumOff val="80000"/>
                      </a:schemeClr>
                    </a:solidFill>
                  </a:tcPr>
                </a:tc>
                <a:extLst>
                  <a:ext uri="{0D108BD9-81ED-4DB2-BD59-A6C34878D82A}">
                    <a16:rowId xmlns:a16="http://schemas.microsoft.com/office/drawing/2014/main" val="132114659"/>
                  </a:ext>
                </a:extLst>
              </a:tr>
              <a:tr h="1154715">
                <a:tc>
                  <a:txBody>
                    <a:bodyPr/>
                    <a:lstStyle/>
                    <a:p>
                      <a:pPr lvl="0" algn="l">
                        <a:buNone/>
                      </a:pPr>
                      <a:r>
                        <a:rPr lang="en-US" sz="1800" b="0" i="0" u="none" strike="noStrike" noProof="0" dirty="0">
                          <a:solidFill>
                            <a:schemeClr val="bg1"/>
                          </a:solidFill>
                          <a:latin typeface="Times New Roman"/>
                          <a:cs typeface="Times New Roman"/>
                        </a:rPr>
                        <a:t>*</a:t>
                      </a:r>
                      <a:r>
                        <a:rPr lang="en-US" sz="800" b="0" i="0" u="none" strike="noStrike" noProof="0" dirty="0">
                          <a:solidFill>
                            <a:schemeClr val="bg1"/>
                          </a:solidFill>
                          <a:latin typeface="Times New Roman"/>
                          <a:cs typeface="Times New Roman"/>
                        </a:rPr>
                        <a:t>Data Sources: NMDOH Recent Drug Overdose Data Trends (Oct 2025); Substance Use Epidemiological and Assessment Report for Rio Arriba County and Santa Fe County (2023); Guidance for New Mexico’s Opioid Settlement Money (Updated September 22, 2025); Santa Fe County SIM Behavioral Health Mapping Report (2025); Rio Arriba County SIM Behavioral Health Mapping Report (2024); Los Alamos Community Behavioral Health Mapping Report (2025); E-SIM and Regional Prioritization Workshop Report (January 2026); SB3 Region 1 Community Listening Sessions Report (January 2026); Rio Arriba Final Blueprint Project Report (Chapin Hall, March 2025); 100% Rio Arriba Summit Assessment Results (April 2024); CSV CHNA–CHIP Presentation (2025); Gov Executive Order 2026-004 re OD Related Deaths in Region One (January 2026). </a:t>
                      </a:r>
                      <a:r>
                        <a:rPr lang="en-US" sz="800" b="0" i="1" u="none" strike="noStrike" noProof="0" dirty="0">
                          <a:solidFill>
                            <a:schemeClr val="bg1"/>
                          </a:solidFill>
                          <a:latin typeface="Times New Roman"/>
                          <a:cs typeface="Times New Roman"/>
                        </a:rPr>
                        <a:t>Please note that R1 deeply values and respects the rights of Sovereign Data, and the AOC is working with R1 Sovereign Partners directly on Sovereign-exclusive data &amp; </a:t>
                      </a:r>
                      <a:r>
                        <a:rPr lang="en-US" sz="800" b="0" i="1" u="none" strike="noStrike" noProof="0">
                          <a:solidFill>
                            <a:schemeClr val="bg1"/>
                          </a:solidFill>
                          <a:latin typeface="Times New Roman"/>
                          <a:cs typeface="Times New Roman"/>
                        </a:rPr>
                        <a:t>Soverign-specific priorities.</a:t>
                      </a:r>
                      <a:endParaRPr lang="en-US" sz="1800" b="0" i="0" u="none" strike="noStrike" noProof="0">
                        <a:solidFill>
                          <a:schemeClr val="bg1"/>
                        </a:solidFill>
                        <a:latin typeface="Times New Roman"/>
                        <a:cs typeface="Times New Roman"/>
                      </a:endParaRPr>
                    </a:p>
                  </a:txBody>
                  <a:tcPr>
                    <a:solidFill>
                      <a:schemeClr val="accent6">
                        <a:lumMod val="50000"/>
                      </a:schemeClr>
                    </a:solidFill>
                  </a:tcPr>
                </a:tc>
                <a:extLst>
                  <a:ext uri="{0D108BD9-81ED-4DB2-BD59-A6C34878D82A}">
                    <a16:rowId xmlns:a16="http://schemas.microsoft.com/office/drawing/2014/main" val="725049175"/>
                  </a:ext>
                </a:extLst>
              </a:tr>
            </a:tbl>
          </a:graphicData>
        </a:graphic>
      </p:graphicFrame>
    </p:spTree>
    <p:extLst>
      <p:ext uri="{BB962C8B-B14F-4D97-AF65-F5344CB8AC3E}">
        <p14:creationId xmlns:p14="http://schemas.microsoft.com/office/powerpoint/2010/main" val="77704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F9ED14-F4F1-9905-0E3E-C772D9324D2B}"/>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73A39EA-663A-9B43-BED2-EB2096760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AC9EED7-A24A-A95F-684E-402DDAAA3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0D31C7A5-07C2-60D2-83F9-B0AFFEC12C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2" name="Freeform: Shape 31">
              <a:extLst>
                <a:ext uri="{FF2B5EF4-FFF2-40B4-BE49-F238E27FC236}">
                  <a16:creationId xmlns:a16="http://schemas.microsoft.com/office/drawing/2014/main" id="{02DBD6B9-CE34-91FF-4D3B-6C89A3ACC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934C6986-6A71-EEA5-C2AC-29D8C466A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5009937-6562-8959-A206-6B9613C38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FF46A46-E380-B2CF-62DF-F5CFCE889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7" name="Content Placeholder 2">
            <a:extLst>
              <a:ext uri="{FF2B5EF4-FFF2-40B4-BE49-F238E27FC236}">
                <a16:creationId xmlns:a16="http://schemas.microsoft.com/office/drawing/2014/main" id="{5508948C-729A-6641-F207-7E1DE6B811A0}"/>
              </a:ext>
            </a:extLst>
          </p:cNvPr>
          <p:cNvGraphicFramePr>
            <a:graphicFrameLocks/>
          </p:cNvGraphicFramePr>
          <p:nvPr>
            <p:extLst>
              <p:ext uri="{D42A27DB-BD31-4B8C-83A1-F6EECF244321}">
                <p14:modId xmlns:p14="http://schemas.microsoft.com/office/powerpoint/2010/main" val="1838222193"/>
              </p:ext>
            </p:extLst>
          </p:nvPr>
        </p:nvGraphicFramePr>
        <p:xfrm>
          <a:off x="-461" y="-21627"/>
          <a:ext cx="12234322" cy="6826079"/>
        </p:xfrm>
        <a:graphic>
          <a:graphicData uri="http://schemas.openxmlformats.org/drawingml/2006/table">
            <a:tbl>
              <a:tblPr firstRow="1" bandRow="1">
                <a:tableStyleId>{5C22544A-7EE6-4342-B048-85BDC9FD1C3A}</a:tableStyleId>
              </a:tblPr>
              <a:tblGrid>
                <a:gridCol w="2553804">
                  <a:extLst>
                    <a:ext uri="{9D8B030D-6E8A-4147-A177-3AD203B41FA5}">
                      <a16:colId xmlns:a16="http://schemas.microsoft.com/office/drawing/2014/main" val="565360697"/>
                    </a:ext>
                  </a:extLst>
                </a:gridCol>
                <a:gridCol w="1380434">
                  <a:extLst>
                    <a:ext uri="{9D8B030D-6E8A-4147-A177-3AD203B41FA5}">
                      <a16:colId xmlns:a16="http://schemas.microsoft.com/office/drawing/2014/main" val="1020063760"/>
                    </a:ext>
                  </a:extLst>
                </a:gridCol>
                <a:gridCol w="6373461">
                  <a:extLst>
                    <a:ext uri="{9D8B030D-6E8A-4147-A177-3AD203B41FA5}">
                      <a16:colId xmlns:a16="http://schemas.microsoft.com/office/drawing/2014/main" val="2398106773"/>
                    </a:ext>
                  </a:extLst>
                </a:gridCol>
                <a:gridCol w="1926623">
                  <a:extLst>
                    <a:ext uri="{9D8B030D-6E8A-4147-A177-3AD203B41FA5}">
                      <a16:colId xmlns:a16="http://schemas.microsoft.com/office/drawing/2014/main" val="4213711975"/>
                    </a:ext>
                  </a:extLst>
                </a:gridCol>
              </a:tblGrid>
              <a:tr h="402756">
                <a:tc gridSpan="4">
                  <a:txBody>
                    <a:bodyPr/>
                    <a:lstStyle/>
                    <a:p>
                      <a:pPr lvl="0" algn="ctr">
                        <a:buNone/>
                      </a:pPr>
                      <a:r>
                        <a:rPr lang="en-US" sz="1800" b="1" i="0" u="none" strike="noStrike" noProof="0" dirty="0">
                          <a:solidFill>
                            <a:schemeClr val="bg1"/>
                          </a:solidFill>
                          <a:latin typeface="Times New Roman"/>
                          <a:cs typeface="Times New Roman"/>
                        </a:rPr>
                        <a:t>Region One Funding Applied to Priorities                                                                                                         </a:t>
                      </a:r>
                      <a:r>
                        <a:rPr lang="en-US" sz="1400" b="1" i="0" u="none" strike="noStrike" noProof="0" dirty="0">
                          <a:solidFill>
                            <a:schemeClr val="bg1"/>
                          </a:solidFill>
                          <a:latin typeface="Times New Roman"/>
                          <a:cs typeface="Times New Roman"/>
                        </a:rPr>
                        <a:t>FY27 In Kind / Leverages</a:t>
                      </a:r>
                      <a:endParaRPr lang="en-US" sz="1400" b="1" dirty="0">
                        <a:solidFill>
                          <a:schemeClr val="bg1"/>
                        </a:solidFill>
                      </a:endParaRPr>
                    </a:p>
                  </a:txBody>
                  <a:tcPr>
                    <a:solidFill>
                      <a:schemeClr val="accent6">
                        <a:lumMod val="50000"/>
                      </a:schemeClr>
                    </a:solidFill>
                  </a:tcPr>
                </a:tc>
                <a:tc hMerge="1">
                  <a:txBody>
                    <a:bodyPr/>
                    <a:lstStyle/>
                    <a:p>
                      <a:endParaRPr lang="en-US"/>
                    </a:p>
                  </a:txBody>
                  <a:tcPr>
                    <a:solidFill>
                      <a:schemeClr val="accent6">
                        <a:lumMod val="50000"/>
                      </a:schemeClr>
                    </a:solidFill>
                  </a:tcPr>
                </a:tc>
                <a:tc hMerge="1">
                  <a:txBody>
                    <a:bodyPr/>
                    <a:lstStyle/>
                    <a:p>
                      <a:endParaRPr lang="en-US"/>
                    </a:p>
                  </a:txBody>
                  <a:tcPr>
                    <a:solidFill>
                      <a:schemeClr val="accent6">
                        <a:lumMod val="50000"/>
                      </a:schemeClr>
                    </a:solidFill>
                  </a:tcPr>
                </a:tc>
                <a:tc hMerge="1">
                  <a:txBody>
                    <a:bodyPr/>
                    <a:lstStyle/>
                    <a:p>
                      <a:endParaRPr lang="en-US"/>
                    </a:p>
                  </a:txBody>
                  <a:tcPr>
                    <a:solidFill>
                      <a:schemeClr val="accent6">
                        <a:lumMod val="50000"/>
                      </a:schemeClr>
                    </a:solidFill>
                  </a:tcPr>
                </a:tc>
                <a:extLst>
                  <a:ext uri="{0D108BD9-81ED-4DB2-BD59-A6C34878D82A}">
                    <a16:rowId xmlns:a16="http://schemas.microsoft.com/office/drawing/2014/main" val="2179314531"/>
                  </a:ext>
                </a:extLst>
              </a:tr>
              <a:tr h="1043034">
                <a:tc>
                  <a:txBody>
                    <a:bodyPr/>
                    <a:lstStyle/>
                    <a:p>
                      <a:pPr lvl="0" algn="l">
                        <a:lnSpc>
                          <a:spcPct val="100000"/>
                        </a:lnSpc>
                        <a:spcBef>
                          <a:spcPts val="0"/>
                        </a:spcBef>
                        <a:spcAft>
                          <a:spcPts val="0"/>
                        </a:spcAft>
                        <a:buNone/>
                      </a:pPr>
                      <a:r>
                        <a:rPr lang="en-US" sz="1500" b="1" i="0" u="none" strike="noStrike" noProof="0" dirty="0">
                          <a:solidFill>
                            <a:srgbClr val="000000"/>
                          </a:solidFill>
                          <a:latin typeface="Times New Roman"/>
                          <a:cs typeface="Times New Roman"/>
                        </a:rPr>
                        <a:t>Priorities 1 and 2:</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Managed Withdrawal, Crisis, MAT, &amp; Recovery Expansion</a:t>
                      </a:r>
                    </a:p>
                  </a:txBody>
                  <a:tcPr/>
                </a:tc>
                <a:tc>
                  <a:txBody>
                    <a:bodyPr/>
                    <a:lstStyle/>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$3,013,455.30</a:t>
                      </a:r>
                    </a:p>
                  </a:txBody>
                  <a:tcPr/>
                </a:tc>
                <a:tc>
                  <a:txBody>
                    <a:bodyPr/>
                    <a:lstStyle/>
                    <a:p>
                      <a:pPr marL="0" lvl="0" indent="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$1,050,000.00 to RAC for regional DP Managed Withdrawal, RTC, Transportation Expansion including NC RTD / "My Blue."</a:t>
                      </a:r>
                    </a:p>
                    <a:p>
                      <a:pPr marL="0" lvl="0" indent="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$1,963,455.30 to SFC for regional La Sala CTC, Managed Withdrawal, Transportation Expansion including NC RTD / "My Blue."</a:t>
                      </a:r>
                    </a:p>
                  </a:txBody>
                  <a:tcPr/>
                </a:tc>
                <a:tc>
                  <a:txBody>
                    <a:bodyPr/>
                    <a:lstStyle/>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SFC: $7,166,997.00</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RAC: $305,000.00</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LAC: $100,00.00</a:t>
                      </a:r>
                    </a:p>
                  </a:txBody>
                  <a:tcPr/>
                </a:tc>
                <a:extLst>
                  <a:ext uri="{0D108BD9-81ED-4DB2-BD59-A6C34878D82A}">
                    <a16:rowId xmlns:a16="http://schemas.microsoft.com/office/drawing/2014/main" val="3514413562"/>
                  </a:ext>
                </a:extLst>
              </a:tr>
              <a:tr h="805511">
                <a:tc>
                  <a:txBody>
                    <a:bodyPr/>
                    <a:lstStyle/>
                    <a:p>
                      <a:pPr lvl="0" algn="l">
                        <a:lnSpc>
                          <a:spcPct val="100000"/>
                        </a:lnSpc>
                        <a:spcBef>
                          <a:spcPts val="0"/>
                        </a:spcBef>
                        <a:spcAft>
                          <a:spcPts val="0"/>
                        </a:spcAft>
                        <a:buNone/>
                      </a:pPr>
                      <a:r>
                        <a:rPr lang="en-US" sz="1500" b="1" i="0" u="none" strike="noStrike" noProof="0" dirty="0">
                          <a:solidFill>
                            <a:srgbClr val="000000"/>
                          </a:solidFill>
                          <a:latin typeface="Times New Roman"/>
                          <a:cs typeface="Times New Roman"/>
                        </a:rPr>
                        <a:t>Priority 3:</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Youth BH and Crisis Infrastructure</a:t>
                      </a:r>
                    </a:p>
                  </a:txBody>
                  <a:tcPr/>
                </a:tc>
                <a:tc>
                  <a:txBody>
                    <a:bodyPr/>
                    <a:lstStyle/>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$0 / See In Kind Leverages</a:t>
                      </a:r>
                    </a:p>
                  </a:txBody>
                  <a:tcPr/>
                </a:tc>
                <a:tc>
                  <a:txBody>
                    <a:bodyPr/>
                    <a:lstStyle/>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Significant In Kind/Leverages helps to account for this priority so we don't have to tax the regional plan allocation. *</a:t>
                      </a:r>
                      <a:r>
                        <a:rPr lang="en-US" sz="1500" b="0" i="1" u="none" strike="noStrike" noProof="0" dirty="0">
                          <a:solidFill>
                            <a:srgbClr val="000000"/>
                          </a:solidFill>
                          <a:latin typeface="Times New Roman"/>
                          <a:cs typeface="Times New Roman"/>
                        </a:rPr>
                        <a:t>Please note that Priority 7 includes the entire lifespan.</a:t>
                      </a:r>
                    </a:p>
                  </a:txBody>
                  <a:tcPr/>
                </a:tc>
                <a:tc>
                  <a:txBody>
                    <a:bodyPr/>
                    <a:lstStyle/>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SFC: $8,426,342.00</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RAC: See P7</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LAC: See P7</a:t>
                      </a:r>
                      <a:endParaRPr lang="en-US" sz="1500" dirty="0"/>
                    </a:p>
                  </a:txBody>
                  <a:tcPr/>
                </a:tc>
                <a:extLst>
                  <a:ext uri="{0D108BD9-81ED-4DB2-BD59-A6C34878D82A}">
                    <a16:rowId xmlns:a16="http://schemas.microsoft.com/office/drawing/2014/main" val="2994364668"/>
                  </a:ext>
                </a:extLst>
              </a:tr>
              <a:tr h="805511">
                <a:tc>
                  <a:txBody>
                    <a:bodyPr/>
                    <a:lstStyle/>
                    <a:p>
                      <a:pPr lvl="0">
                        <a:buNone/>
                      </a:pPr>
                      <a:r>
                        <a:rPr lang="en-US" sz="1500" b="1" i="0" u="none" strike="noStrike" noProof="0" dirty="0">
                          <a:solidFill>
                            <a:srgbClr val="000000"/>
                          </a:solidFill>
                          <a:latin typeface="Times New Roman"/>
                          <a:cs typeface="Times New Roman"/>
                        </a:rPr>
                        <a:t>Priority 4:</a:t>
                      </a:r>
                    </a:p>
                    <a:p>
                      <a:pPr lvl="0">
                        <a:buNone/>
                      </a:pPr>
                      <a:r>
                        <a:rPr lang="en-US" sz="1500" b="0" i="0" u="none" strike="noStrike" noProof="0" dirty="0">
                          <a:solidFill>
                            <a:srgbClr val="000000"/>
                          </a:solidFill>
                          <a:latin typeface="Times New Roman"/>
                          <a:cs typeface="Times New Roman"/>
                        </a:rPr>
                        <a:t>Workforce Development</a:t>
                      </a:r>
                    </a:p>
                  </a:txBody>
                  <a:tcPr/>
                </a:tc>
                <a:tc>
                  <a:txBody>
                    <a:bodyPr/>
                    <a:lstStyle/>
                    <a:p>
                      <a:pPr lvl="0">
                        <a:buNone/>
                      </a:pPr>
                      <a:r>
                        <a:rPr lang="en-US" sz="1500" b="0" i="0" u="none" strike="noStrike" noProof="0" dirty="0">
                          <a:solidFill>
                            <a:srgbClr val="000000"/>
                          </a:solidFill>
                          <a:latin typeface="Times New Roman"/>
                          <a:cs typeface="Times New Roman"/>
                        </a:rPr>
                        <a:t>$1,560,000.00</a:t>
                      </a:r>
                    </a:p>
                  </a:txBody>
                  <a:tcPr/>
                </a:tc>
                <a:tc>
                  <a:txBody>
                    <a:bodyPr/>
                    <a:lstStyle/>
                    <a:p>
                      <a:pPr lvl="0">
                        <a:buNone/>
                      </a:pPr>
                      <a:r>
                        <a:rPr lang="en-US" sz="1500" b="0" i="0" u="none" strike="noStrike" noProof="0" dirty="0">
                          <a:solidFill>
                            <a:srgbClr val="000000"/>
                          </a:solidFill>
                          <a:latin typeface="Times New Roman"/>
                          <a:cs typeface="Times New Roman"/>
                        </a:rPr>
                        <a:t>In support of partnered, regional collaboration, the AE will issue a single solicitation seeking ONE collaborative proposal response allowing for a primary applicant to subcontract with partnered others. </a:t>
                      </a:r>
                    </a:p>
                  </a:txBody>
                  <a:tcPr/>
                </a:tc>
                <a:tc>
                  <a:txBody>
                    <a:bodyPr/>
                    <a:lstStyle/>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N/A</a:t>
                      </a:r>
                      <a:endParaRPr lang="en-US" sz="1500" dirty="0"/>
                    </a:p>
                  </a:txBody>
                  <a:tcPr/>
                </a:tc>
                <a:extLst>
                  <a:ext uri="{0D108BD9-81ED-4DB2-BD59-A6C34878D82A}">
                    <a16:rowId xmlns:a16="http://schemas.microsoft.com/office/drawing/2014/main" val="2396454313"/>
                  </a:ext>
                </a:extLst>
              </a:tr>
              <a:tr h="603250">
                <a:tc>
                  <a:txBody>
                    <a:bodyPr/>
                    <a:lstStyle/>
                    <a:p>
                      <a:pPr lvl="0">
                        <a:buNone/>
                      </a:pPr>
                      <a:r>
                        <a:rPr lang="en-US" sz="1500" b="1" i="0" u="none" strike="noStrike" noProof="0" dirty="0">
                          <a:solidFill>
                            <a:srgbClr val="000000"/>
                          </a:solidFill>
                          <a:latin typeface="Times New Roman"/>
                          <a:cs typeface="Times New Roman"/>
                        </a:rPr>
                        <a:t>Priority 5:</a:t>
                      </a:r>
                    </a:p>
                    <a:p>
                      <a:pPr lvl="0">
                        <a:buNone/>
                      </a:pPr>
                      <a:r>
                        <a:rPr lang="en-US" sz="1500" b="0" i="0" u="none" strike="noStrike" noProof="0" dirty="0">
                          <a:solidFill>
                            <a:srgbClr val="000000"/>
                          </a:solidFill>
                          <a:latin typeface="Times New Roman"/>
                          <a:cs typeface="Times New Roman"/>
                        </a:rPr>
                        <a:t>Regional Navigation System and Transportation</a:t>
                      </a:r>
                    </a:p>
                  </a:txBody>
                  <a:tcPr/>
                </a:tc>
                <a:tc>
                  <a:txBody>
                    <a:bodyPr/>
                    <a:lstStyle/>
                    <a:p>
                      <a:pPr lvl="0">
                        <a:buNone/>
                      </a:pPr>
                      <a:r>
                        <a:rPr lang="en-US" sz="1500" b="0" i="0" u="none" strike="noStrike" noProof="0" dirty="0">
                          <a:solidFill>
                            <a:srgbClr val="000000"/>
                          </a:solidFill>
                          <a:latin typeface="Times New Roman"/>
                          <a:cs typeface="Times New Roman"/>
                        </a:rPr>
                        <a:t>$300,000.00</a:t>
                      </a:r>
                    </a:p>
                  </a:txBody>
                  <a:tcPr/>
                </a:tc>
                <a:tc>
                  <a:txBody>
                    <a:bodyPr/>
                    <a:lstStyle/>
                    <a:p>
                      <a:pPr marL="0" lvl="0" indent="0">
                        <a:buNone/>
                      </a:pPr>
                      <a:r>
                        <a:rPr lang="en-US" sz="1500" b="0" i="0" u="none" strike="noStrike" noProof="0" dirty="0">
                          <a:solidFill>
                            <a:srgbClr val="000000"/>
                          </a:solidFill>
                          <a:latin typeface="Times New Roman"/>
                          <a:cs typeface="Times New Roman"/>
                        </a:rPr>
                        <a:t>Scale the CONNECT program and network region-wide, and leverage where it's already built into budgets for SFC/RAC/LAC. Expand the "Ride United" transportation service under CONNECT + NC RTD "My Blue."</a:t>
                      </a:r>
                      <a:endParaRPr lang="en-US" sz="1500" dirty="0"/>
                    </a:p>
                  </a:txBody>
                  <a:tcPr/>
                </a:tc>
                <a:tc>
                  <a:txBody>
                    <a:bodyPr/>
                    <a:lstStyle/>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SFC: $485,548.00</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RAC: $50,000.00</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LAC: $60,000.00</a:t>
                      </a:r>
                      <a:endParaRPr lang="en-US" sz="1500" dirty="0"/>
                    </a:p>
                  </a:txBody>
                  <a:tcPr/>
                </a:tc>
                <a:extLst>
                  <a:ext uri="{0D108BD9-81ED-4DB2-BD59-A6C34878D82A}">
                    <a16:rowId xmlns:a16="http://schemas.microsoft.com/office/drawing/2014/main" val="762881720"/>
                  </a:ext>
                </a:extLst>
              </a:tr>
              <a:tr h="814916">
                <a:tc>
                  <a:txBody>
                    <a:bodyPr/>
                    <a:lstStyle/>
                    <a:p>
                      <a:pPr lvl="0">
                        <a:buNone/>
                      </a:pPr>
                      <a:r>
                        <a:rPr lang="en-US" sz="1500" b="1" dirty="0">
                          <a:latin typeface="Times New Roman"/>
                          <a:cs typeface="Times New Roman"/>
                        </a:rPr>
                        <a:t>Priority 6:</a:t>
                      </a:r>
                    </a:p>
                    <a:p>
                      <a:pPr lvl="0">
                        <a:buNone/>
                      </a:pPr>
                      <a:r>
                        <a:rPr lang="en-US" sz="1500" b="0" dirty="0">
                          <a:latin typeface="Times New Roman"/>
                          <a:cs typeface="Times New Roman"/>
                        </a:rPr>
                        <a:t>Housing and Reentry</a:t>
                      </a:r>
                    </a:p>
                  </a:txBody>
                  <a:tcPr/>
                </a:tc>
                <a:tc>
                  <a:txBody>
                    <a:bodyPr/>
                    <a:lstStyle/>
                    <a:p>
                      <a:pPr lvl="0">
                        <a:buNone/>
                      </a:pPr>
                      <a:r>
                        <a:rPr lang="en-US" sz="1500" b="0" i="0" u="none" strike="noStrike" noProof="0" dirty="0">
                          <a:solidFill>
                            <a:srgbClr val="000000"/>
                          </a:solidFill>
                          <a:latin typeface="Times New Roman"/>
                          <a:cs typeface="Times New Roman"/>
                        </a:rPr>
                        <a:t>$0 / See In Kind</a:t>
                      </a:r>
                      <a:endParaRPr lang="en-US" sz="1500" b="0" dirty="0"/>
                    </a:p>
                    <a:p>
                      <a:pPr lvl="0">
                        <a:buNone/>
                      </a:pPr>
                      <a:r>
                        <a:rPr lang="en-US" sz="1500" b="0" i="0" u="none" strike="noStrike" noProof="0" dirty="0">
                          <a:solidFill>
                            <a:srgbClr val="000000"/>
                          </a:solidFill>
                          <a:latin typeface="Times New Roman"/>
                          <a:cs typeface="Times New Roman"/>
                        </a:rPr>
                        <a:t>Leverages</a:t>
                      </a:r>
                      <a:endParaRPr lang="en-US" sz="1500" b="0" dirty="0"/>
                    </a:p>
                  </a:txBody>
                  <a:tcPr/>
                </a:tc>
                <a:tc>
                  <a:txBody>
                    <a:bodyPr/>
                    <a:lstStyle/>
                    <a:p>
                      <a:pPr lvl="0">
                        <a:buNone/>
                      </a:pPr>
                      <a:r>
                        <a:rPr lang="en-US" sz="1500" b="0" dirty="0">
                          <a:latin typeface="Times New Roman"/>
                          <a:cs typeface="Times New Roman"/>
                        </a:rPr>
                        <a:t>Housing is a very expensive priority that would take the full allocation and leave nothing for the other priorities. This is mitigated by significant In Kind / Leverages so we don't have to tax the regional plan allocation.</a:t>
                      </a:r>
                    </a:p>
                  </a:txBody>
                  <a:tcPr/>
                </a:tc>
                <a:tc>
                  <a:txBody>
                    <a:bodyPr/>
                    <a:lstStyle/>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SFC: $9,906,047.65</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RAC: $78,000.00</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LAC: --</a:t>
                      </a:r>
                      <a:endParaRPr lang="en-US" sz="1500" dirty="0"/>
                    </a:p>
                  </a:txBody>
                  <a:tcPr/>
                </a:tc>
                <a:extLst>
                  <a:ext uri="{0D108BD9-81ED-4DB2-BD59-A6C34878D82A}">
                    <a16:rowId xmlns:a16="http://schemas.microsoft.com/office/drawing/2014/main" val="1069927244"/>
                  </a:ext>
                </a:extLst>
              </a:tr>
              <a:tr h="805511">
                <a:tc>
                  <a:txBody>
                    <a:bodyPr/>
                    <a:lstStyle/>
                    <a:p>
                      <a:pPr lvl="0">
                        <a:buNone/>
                      </a:pPr>
                      <a:r>
                        <a:rPr lang="en-US" sz="1500" b="1" i="0" u="none" strike="noStrike" noProof="0" dirty="0">
                          <a:solidFill>
                            <a:srgbClr val="000000"/>
                          </a:solidFill>
                          <a:latin typeface="Times New Roman"/>
                          <a:cs typeface="Times New Roman"/>
                        </a:rPr>
                        <a:t>Priority 7:</a:t>
                      </a:r>
                    </a:p>
                    <a:p>
                      <a:pPr lvl="0">
                        <a:buNone/>
                      </a:pPr>
                      <a:r>
                        <a:rPr lang="en-US" sz="1500" b="0" i="0" u="none" strike="noStrike" noProof="0" dirty="0">
                          <a:solidFill>
                            <a:srgbClr val="000000"/>
                          </a:solidFill>
                          <a:latin typeface="Times New Roman"/>
                          <a:cs typeface="Times New Roman"/>
                        </a:rPr>
                        <a:t>*Prevention across the age spectrum</a:t>
                      </a:r>
                    </a:p>
                  </a:txBody>
                  <a:tcPr/>
                </a:tc>
                <a:tc>
                  <a:txBody>
                    <a:bodyPr/>
                    <a:lstStyle/>
                    <a:p>
                      <a:pPr lvl="0">
                        <a:buNone/>
                      </a:pPr>
                      <a:r>
                        <a:rPr lang="en-US" sz="1500" b="0" i="0" u="none" strike="noStrike" noProof="0" dirty="0">
                          <a:solidFill>
                            <a:srgbClr val="000000"/>
                          </a:solidFill>
                          <a:latin typeface="Times New Roman"/>
                          <a:cs typeface="Times New Roman"/>
                        </a:rPr>
                        <a:t>$2,000,000.00</a:t>
                      </a:r>
                    </a:p>
                  </a:txBody>
                  <a:tcPr/>
                </a:tc>
                <a:tc>
                  <a:txBody>
                    <a:bodyPr/>
                    <a:lstStyle/>
                    <a:p>
                      <a:pPr lvl="0">
                        <a:buNone/>
                      </a:pPr>
                      <a:r>
                        <a:rPr lang="en-US" sz="1500" b="0" i="0" u="none" strike="noStrike" noProof="0" dirty="0">
                          <a:solidFill>
                            <a:srgbClr val="000000"/>
                          </a:solidFill>
                          <a:latin typeface="Times New Roman"/>
                          <a:cs typeface="Times New Roman"/>
                        </a:rPr>
                        <a:t>The AE will issue a single soliciation seeking ONE collaborative proposal from BH providers allowing for the primary applicant to subcontract with partnering providers.</a:t>
                      </a:r>
                    </a:p>
                  </a:txBody>
                  <a:tcPr/>
                </a:tc>
                <a:tc>
                  <a:txBody>
                    <a:bodyPr/>
                    <a:lstStyle/>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SFC: $4,824,377.00</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RAC: $347,000.00</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LAC: $760,000.00</a:t>
                      </a:r>
                      <a:endParaRPr lang="en-US" sz="1500" dirty="0"/>
                    </a:p>
                  </a:txBody>
                  <a:tcPr/>
                </a:tc>
                <a:extLst>
                  <a:ext uri="{0D108BD9-81ED-4DB2-BD59-A6C34878D82A}">
                    <a16:rowId xmlns:a16="http://schemas.microsoft.com/office/drawing/2014/main" val="678300022"/>
                  </a:ext>
                </a:extLst>
              </a:tr>
              <a:tr h="717826">
                <a:tc>
                  <a:txBody>
                    <a:bodyPr/>
                    <a:lstStyle/>
                    <a:p>
                      <a:pPr lvl="0">
                        <a:buNone/>
                      </a:pPr>
                      <a:r>
                        <a:rPr lang="en-US" sz="1500" b="1" i="0" u="none" strike="noStrike" noProof="0" dirty="0">
                          <a:solidFill>
                            <a:srgbClr val="000000"/>
                          </a:solidFill>
                          <a:latin typeface="Times New Roman"/>
                          <a:cs typeface="Times New Roman"/>
                        </a:rPr>
                        <a:t>Administrative Costs and Evaluation</a:t>
                      </a:r>
                      <a:r>
                        <a:rPr lang="en-US" sz="1500" b="0" i="0" u="none" strike="noStrike" noProof="0" dirty="0">
                          <a:solidFill>
                            <a:srgbClr val="000000"/>
                          </a:solidFill>
                          <a:latin typeface="Times New Roman"/>
                          <a:cs typeface="Times New Roman"/>
                        </a:rPr>
                        <a:t> (15% cap)</a:t>
                      </a:r>
                    </a:p>
                  </a:txBody>
                  <a:tcPr/>
                </a:tc>
                <a:tc>
                  <a:txBody>
                    <a:bodyPr/>
                    <a:lstStyle/>
                    <a:p>
                      <a:pPr lvl="0">
                        <a:buNone/>
                      </a:pPr>
                      <a:r>
                        <a:rPr lang="en-US" sz="1500" b="0" i="0" u="none" strike="noStrike" noProof="0" dirty="0">
                          <a:solidFill>
                            <a:srgbClr val="000000"/>
                          </a:solidFill>
                          <a:latin typeface="Times New Roman"/>
                          <a:cs typeface="Times New Roman"/>
                        </a:rPr>
                        <a:t>$1,200,000.00</a:t>
                      </a:r>
                    </a:p>
                  </a:txBody>
                  <a:tcPr/>
                </a:tc>
                <a:tc>
                  <a:txBody>
                    <a:bodyPr/>
                    <a:lstStyle/>
                    <a:p>
                      <a:pPr lvl="0">
                        <a:buNone/>
                      </a:pPr>
                      <a:r>
                        <a:rPr lang="en-US" sz="1500" b="0" i="0" u="none" strike="noStrike" noProof="0" dirty="0">
                          <a:solidFill>
                            <a:srgbClr val="000000"/>
                          </a:solidFill>
                          <a:latin typeface="Times New Roman"/>
                          <a:cs typeface="Times New Roman"/>
                        </a:rPr>
                        <a:t>Applied to AE for administrative coordination, management, reporting, procurement, and oversight with $150k applied to evaluator secured via solicitation plus development of MediMedi infrastructure as part of sustainability plan.</a:t>
                      </a:r>
                    </a:p>
                  </a:txBody>
                  <a:tcPr/>
                </a:tc>
                <a:tc>
                  <a:txBody>
                    <a:bodyPr/>
                    <a:lstStyle/>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SFC: $554,226.15</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RAC: --</a:t>
                      </a:r>
                    </a:p>
                    <a:p>
                      <a:pPr lvl="0" algn="l">
                        <a:lnSpc>
                          <a:spcPct val="100000"/>
                        </a:lnSpc>
                        <a:spcBef>
                          <a:spcPts val="0"/>
                        </a:spcBef>
                        <a:spcAft>
                          <a:spcPts val="0"/>
                        </a:spcAft>
                        <a:buNone/>
                      </a:pPr>
                      <a:r>
                        <a:rPr lang="en-US" sz="1500" b="0" i="0" u="none" strike="noStrike" noProof="0" dirty="0">
                          <a:solidFill>
                            <a:srgbClr val="000000"/>
                          </a:solidFill>
                          <a:latin typeface="Times New Roman"/>
                          <a:cs typeface="Times New Roman"/>
                        </a:rPr>
                        <a:t>LAC: --</a:t>
                      </a:r>
                      <a:endParaRPr lang="en-US" sz="1500" dirty="0"/>
                    </a:p>
                  </a:txBody>
                  <a:tcPr/>
                </a:tc>
                <a:extLst>
                  <a:ext uri="{0D108BD9-81ED-4DB2-BD59-A6C34878D82A}">
                    <a16:rowId xmlns:a16="http://schemas.microsoft.com/office/drawing/2014/main" val="1904430358"/>
                  </a:ext>
                </a:extLst>
              </a:tr>
              <a:tr h="361447">
                <a:tc>
                  <a:txBody>
                    <a:bodyPr/>
                    <a:lstStyle/>
                    <a:p>
                      <a:pPr lvl="0" algn="r">
                        <a:buNone/>
                      </a:pPr>
                      <a:r>
                        <a:rPr lang="en-US" sz="1600" b="1" i="0" u="none" strike="noStrike" noProof="0" dirty="0">
                          <a:solidFill>
                            <a:schemeClr val="bg1"/>
                          </a:solidFill>
                          <a:latin typeface="Times New Roman"/>
                          <a:cs typeface="Times New Roman"/>
                        </a:rPr>
                        <a:t>Total SB3 FY27 - FY29</a:t>
                      </a:r>
                    </a:p>
                  </a:txBody>
                  <a:tcPr>
                    <a:solidFill>
                      <a:schemeClr val="accent6">
                        <a:lumMod val="50000"/>
                      </a:schemeClr>
                    </a:solidFill>
                  </a:tcPr>
                </a:tc>
                <a:tc>
                  <a:txBody>
                    <a:bodyPr/>
                    <a:lstStyle/>
                    <a:p>
                      <a:pPr lvl="0" algn="r">
                        <a:buNone/>
                      </a:pPr>
                      <a:r>
                        <a:rPr lang="en-US" sz="1600" b="1" i="0" u="none" strike="noStrike" noProof="0" dirty="0">
                          <a:solidFill>
                            <a:schemeClr val="bg1"/>
                          </a:solidFill>
                          <a:latin typeface="Times New Roman"/>
                          <a:cs typeface="Times New Roman"/>
                        </a:rPr>
                        <a:t>$8,073,455.30</a:t>
                      </a:r>
                    </a:p>
                  </a:txBody>
                  <a:tcPr>
                    <a:solidFill>
                      <a:schemeClr val="accent6">
                        <a:lumMod val="50000"/>
                      </a:schemeClr>
                    </a:solidFill>
                  </a:tcPr>
                </a:tc>
                <a:tc>
                  <a:txBody>
                    <a:bodyPr/>
                    <a:lstStyle/>
                    <a:p>
                      <a:pPr lvl="0" algn="r">
                        <a:buNone/>
                      </a:pPr>
                      <a:r>
                        <a:rPr lang="en-US" sz="1600" b="1" i="0" u="none" strike="noStrike" noProof="0">
                          <a:solidFill>
                            <a:schemeClr val="bg1"/>
                          </a:solidFill>
                          <a:latin typeface="Times New Roman"/>
                          <a:cs typeface="Times New Roman"/>
                        </a:rPr>
                        <a:t>Total In Kind/Leverages for FY27</a:t>
                      </a:r>
                    </a:p>
                  </a:txBody>
                  <a:tcPr>
                    <a:solidFill>
                      <a:schemeClr val="accent6">
                        <a:lumMod val="50000"/>
                      </a:schemeClr>
                    </a:solidFill>
                  </a:tcPr>
                </a:tc>
                <a:tc>
                  <a:txBody>
                    <a:bodyPr/>
                    <a:lstStyle/>
                    <a:p>
                      <a:pPr lvl="0" algn="ctr">
                        <a:buNone/>
                      </a:pPr>
                      <a:r>
                        <a:rPr lang="en-US" sz="1800" b="0" i="0" u="none" strike="noStrike" noProof="0" dirty="0">
                          <a:solidFill>
                            <a:schemeClr val="bg1"/>
                          </a:solidFill>
                          <a:latin typeface="Times New Roman"/>
                          <a:cs typeface="Times New Roman"/>
                        </a:rPr>
                        <a:t>$33,063,537.80</a:t>
                      </a:r>
                    </a:p>
                  </a:txBody>
                  <a:tcPr>
                    <a:solidFill>
                      <a:schemeClr val="accent6">
                        <a:lumMod val="50000"/>
                      </a:schemeClr>
                    </a:solidFill>
                  </a:tcPr>
                </a:tc>
                <a:extLst>
                  <a:ext uri="{0D108BD9-81ED-4DB2-BD59-A6C34878D82A}">
                    <a16:rowId xmlns:a16="http://schemas.microsoft.com/office/drawing/2014/main" val="102699095"/>
                  </a:ext>
                </a:extLst>
              </a:tr>
            </a:tbl>
          </a:graphicData>
        </a:graphic>
      </p:graphicFrame>
    </p:spTree>
    <p:extLst>
      <p:ext uri="{BB962C8B-B14F-4D97-AF65-F5344CB8AC3E}">
        <p14:creationId xmlns:p14="http://schemas.microsoft.com/office/powerpoint/2010/main" val="3745817517"/>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DN_V3" id="{9F427321-9060-43C1-8B15-4D38A9FA231C}" vid="{F91C65FD-DCCD-4832-9662-5F5E106155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99F7478-D48A-4FC3-A70B-05B704278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10C717-93EF-4D86-BF6E-244725B73F0A}">
  <ds:schemaRefs>
    <ds:schemaRef ds:uri="http://schemas.microsoft.com/sharepoint/v3/contenttype/forms"/>
  </ds:schemaRefs>
</ds:datastoreItem>
</file>

<file path=customXml/itemProps3.xml><?xml version="1.0" encoding="utf-8"?>
<ds:datastoreItem xmlns:ds="http://schemas.openxmlformats.org/officeDocument/2006/customXml" ds:itemID="{0629CA71-ACFA-46CC-8E61-4A5AB670DDE8}">
  <ds:schemaRefs>
    <ds:schemaRef ds:uri="http://schemas.openxmlformats.org/package/2006/metadata/core-properties"/>
    <ds:schemaRef ds:uri="http://purl.org/dc/dcmitype/"/>
    <ds:schemaRef ds:uri="http://purl.org/dc/elements/1.1/"/>
    <ds:schemaRef ds:uri="71af3243-3dd4-4a8d-8c0d-dd76da1f02a5"/>
    <ds:schemaRef ds:uri="http://schemas.microsoft.com/office/2006/metadata/properties"/>
    <ds:schemaRef ds:uri="http://purl.org/dc/terms/"/>
    <ds:schemaRef ds:uri="http://schemas.microsoft.com/office/2006/documentManagement/types"/>
    <ds:schemaRef ds:uri="16c05727-aa75-4e4a-9b5f-8a80a1165891"/>
    <ds:schemaRef ds:uri="http://schemas.microsoft.com/office/infopath/2007/PartnerControls"/>
    <ds:schemaRef ds:uri="http://schemas.microsoft.com/sharepoint/v3"/>
    <ds:schemaRef ds:uri="230e9df3-be65-4c73-a93b-d1236ebd677e"/>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344</TotalTime>
  <Words>2878</Words>
  <Application>Microsoft Office PowerPoint</Application>
  <PresentationFormat>Widescreen</PresentationFormat>
  <Paragraphs>218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Arial,Sans-Serif</vt:lpstr>
      <vt:lpstr>Neue Haas Grotesk Text Pro</vt:lpstr>
      <vt:lpstr>Symbol</vt:lpstr>
      <vt:lpstr>Times New Roman</vt:lpstr>
      <vt:lpstr>Helena</vt:lpstr>
      <vt:lpstr>New Mexico's Statewide Behavioral Health Reform: Reminders &amp; Updates  Challenges &amp; Strengths Region One Plan Overview A Note About Early Access Funding &amp; Ways to Stay Engaged in FY27</vt:lpstr>
      <vt:lpstr>2025 Senate Bill One (SB1)  Establishes a BH Trust Fund with a $1 billon targeted investment. Establishes a BH Program Fund subject to appropriation by the Legislature for uses such as services, infrastructure, and workforce development, along with implementation of regional BH plans throughout the State.  2025 Senate Bill Three (SB3 / “BHRIA”)  Establishes a State Executive Committee to designate regions, coordinate statewide reform efforts through a regionalized approach based upon regional needs assessments, reviews/approves/monitors regional plans, develops a funding strategy, and develops an overall project management plan under the HCA.  </vt:lpstr>
      <vt:lpstr>Updates </vt:lpstr>
      <vt:lpstr>Updates cont'd </vt:lpstr>
      <vt:lpstr>Updates cont'd </vt:lpstr>
      <vt:lpstr>PowerPoint Presentation</vt:lpstr>
      <vt:lpstr>R1 Plan Overview, with this prelude:  The astounding levels of addiction within Region One became tragically evident on January 22, 2026 when the Governor of New Mexico issued Executive Order 2026-004 declaring a State of Emergency in Rio Arriba County, Santa Fe County, the City of Espanola, the Jicarilla Apache Reservation, and the Pueblos of Pojoaque, Ohkay Owingeh, Santa Clara, San Ildefonso, and Tesuque due to the acute, adverse impacts that addiction is having on individuals, families, communities, and public health and safety systems.   NMDOH data show that between Sept 2024 – Sept 2025, OD deaths increased in RAC by 48% and in SFC by 104%, while OD related ER visits increased in RAC by 81% and in SFC by 131%. NMDOH reports that fentanyl use is linked to the majority of fatalities.   These are rates never before seen in our lifetime...   </vt:lpstr>
      <vt:lpstr>PowerPoint Presentation</vt:lpstr>
      <vt:lpstr>PowerPoint Presentation</vt:lpstr>
      <vt:lpstr>A Note About Early Access Funding </vt:lpstr>
      <vt:lpstr>R1 Early Access One Time Funding Formula </vt:lpstr>
      <vt:lpstr>R1 Early Access One Time Funding Formula </vt:lpstr>
      <vt:lpstr>PowerPoint Presentation</vt:lpstr>
      <vt:lpstr>Ways to Stay Engaged in FY27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N. Romero</dc:creator>
  <cp:lastModifiedBy>Jennifer N. Romero</cp:lastModifiedBy>
  <cp:revision>2907</cp:revision>
  <dcterms:created xsi:type="dcterms:W3CDTF">2025-12-11T17:50:07Z</dcterms:created>
  <dcterms:modified xsi:type="dcterms:W3CDTF">2026-05-14T17:46:45Z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