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handoutMasterIdLst>
    <p:handoutMasterId r:id="rId10"/>
  </p:handoutMasterIdLst>
  <p:sldIdLst>
    <p:sldId id="256" r:id="rId5"/>
    <p:sldId id="1516" r:id="rId6"/>
    <p:sldId id="1517" r:id="rId7"/>
    <p:sldId id="151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0C1F5-E5C3-61E1-3F3A-6D5E1FA75F23}" v="19" dt="2025-12-22T17:41:22.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8" y="96"/>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3/23/2026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3/23/2026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1296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8A60B404-9532-4DA8-8A40-EC339A5BE635}" type="datetime1">
              <a:rPr lang="en-US" smtClean="0"/>
              <a:t>3/23/2026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75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EE6A364-A39C-470E-B89A-9BD899585684}"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51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11C69CE-4771-4BFA-AD70-0E51ABA58D6D}"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886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12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874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756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45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3471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ADC593-EA98-4C39-A75F-3F3A9C691019}"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661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8FACD271-2BB0-4C13-9E3A-50B90F57CA5B}" type="datetime1">
              <a:rPr lang="en-US" smtClean="0"/>
              <a:t>3/23/2026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77954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9C4109C0-CC82-467C-B6E8-62D4D3634E2A}" type="datetime1">
              <a:rPr lang="en-US" smtClean="0"/>
              <a:t>3/23/2026</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3/23/2026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D1F1191D-5EC4-40DF-9DB6-A6385AB88B55}" type="datetime1">
              <a:rPr lang="en-US" smtClean="0"/>
              <a:t>3/23/2026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EE468DAA-49F6-4492-82E6-75555EB31418}" type="datetime1">
              <a:rPr lang="en-US" smtClean="0"/>
              <a:t>3/23/2026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1D22668-A3AE-429F-A351-A1583BA90793}" type="datetime1">
              <a:rPr lang="en-US" smtClean="0"/>
              <a:t>3/23/2026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CB3A2E2B-8F4D-437C-9F55-5E913AFC716A}" type="datetime1">
              <a:rPr lang="en-US" smtClean="0"/>
              <a:t>3/23/2026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712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6C70014-48FC-4647-9615-BBD39F98887D}" type="datetime1">
              <a:rPr lang="en-US" smtClean="0"/>
              <a:t>3/23/2026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01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C089F4EF-3CDF-46D7-ADF4-3A52C84FD8BE}" type="datetime1">
              <a:rPr lang="en-US" smtClean="0"/>
              <a:t>3/23/2026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7078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3/23/2026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15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2D13F81E-C5BD-4314-B9B9-AAE2702F29D2}" type="datetime1">
              <a:rPr lang="en-US" smtClean="0"/>
              <a:t>3/23/2026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4673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704959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3/23/2026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288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3/23/2026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591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9128053F-E531-4885-B604-CF1A6DEEE405}" type="datetime1">
              <a:rPr lang="en-US" smtClean="0"/>
              <a:t>3/23/2026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6768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3/23/2026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3/23/2026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460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3/23/2026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544685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117601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2096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3/23/2026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3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3/23/2026</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9565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69324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86029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3/23/2026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77083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3/23/2026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382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3/23/2026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6496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3/23/2026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2917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3/23/2026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6599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3/23/2026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902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56628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3/23/2026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8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FE1A989-42EF-40B2-87AB-6941C231CD4A}" type="datetime1">
              <a:rPr lang="en-US" smtClean="0"/>
              <a:t>3/23/2026</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8809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3/23/2026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227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3/23/2026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7208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D291CE83-67BA-4B15-B48A-7DC5C0636664}" type="datetime1">
              <a:rPr lang="en-US" smtClean="0"/>
              <a:t>3/23/2026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61" r:id="rId3"/>
    <p:sldLayoutId id="2147483712" r:id="rId4"/>
    <p:sldLayoutId id="2147483698" r:id="rId5"/>
    <p:sldLayoutId id="2147483728" r:id="rId6"/>
    <p:sldLayoutId id="2147483735" r:id="rId7"/>
    <p:sldLayoutId id="2147483758" r:id="rId8"/>
    <p:sldLayoutId id="2147483710" r:id="rId9"/>
    <p:sldLayoutId id="2147483755" r:id="rId10"/>
    <p:sldLayoutId id="2147483713" r:id="rId11"/>
    <p:sldLayoutId id="2147483729" r:id="rId12"/>
    <p:sldLayoutId id="2147483662" r:id="rId13"/>
    <p:sldLayoutId id="2147483679" r:id="rId14"/>
    <p:sldLayoutId id="2147483680" r:id="rId15"/>
    <p:sldLayoutId id="2147483681" r:id="rId16"/>
    <p:sldLayoutId id="2147483682" r:id="rId17"/>
    <p:sldLayoutId id="2147483706" r:id="rId18"/>
    <p:sldLayoutId id="2147483689" r:id="rId19"/>
    <p:sldLayoutId id="2147483690" r:id="rId20"/>
    <p:sldLayoutId id="2147483707" r:id="rId21"/>
    <p:sldLayoutId id="2147483708" r:id="rId22"/>
    <p:sldLayoutId id="2147483692" r:id="rId23"/>
    <p:sldLayoutId id="2147483691" r:id="rId24"/>
    <p:sldLayoutId id="2147483732" r:id="rId25"/>
    <p:sldLayoutId id="2147483733" r:id="rId26"/>
    <p:sldLayoutId id="2147483731" r:id="rId27"/>
    <p:sldLayoutId id="2147483730" r:id="rId28"/>
    <p:sldLayoutId id="2147483694" r:id="rId29"/>
    <p:sldLayoutId id="2147483726" r:id="rId30"/>
    <p:sldLayoutId id="2147483693" r:id="rId31"/>
    <p:sldLayoutId id="2147483711" r:id="rId32"/>
    <p:sldLayoutId id="2147483672" r:id="rId33"/>
    <p:sldLayoutId id="2147483673" r:id="rId34"/>
    <p:sldLayoutId id="2147483696" r:id="rId35"/>
    <p:sldLayoutId id="2147483752" r:id="rId36"/>
    <p:sldLayoutId id="2147483754" r:id="rId37"/>
    <p:sldLayoutId id="2147483753" r:id="rId38"/>
    <p:sldLayoutId id="2147483750" r:id="rId39"/>
    <p:sldLayoutId id="2147483742" r:id="rId40"/>
    <p:sldLayoutId id="2147483743" r:id="rId41"/>
    <p:sldLayoutId id="2147483740" r:id="rId42"/>
    <p:sldLayoutId id="2147483664" r:id="rId43"/>
    <p:sldLayoutId id="2147483665" r:id="rId44"/>
    <p:sldLayoutId id="2147483666" r:id="rId45"/>
    <p:sldLayoutId id="2147483667" r:id="rId46"/>
    <p:sldLayoutId id="2147483668" r:id="rId47"/>
    <p:sldLayoutId id="2147483669" r:id="rId48"/>
    <p:sldLayoutId id="2147483685" r:id="rId49"/>
    <p:sldLayoutId id="2147483687" r:id="rId5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6D321A2-65AC-4C18-CA75-0FB5084CA306}"/>
              </a:ext>
            </a:extLst>
          </p:cNvPr>
          <p:cNvSpPr>
            <a:spLocks noGrp="1"/>
          </p:cNvSpPr>
          <p:nvPr>
            <p:ph type="ctrTitle"/>
          </p:nvPr>
        </p:nvSpPr>
        <p:spPr>
          <a:xfrm>
            <a:off x="186311" y="456836"/>
            <a:ext cx="5727249" cy="1696384"/>
          </a:xfrm>
        </p:spPr>
        <p:txBody>
          <a:bodyPr vert="horz" lIns="91440" tIns="45720" rIns="91440" bIns="45720" rtlCol="0" anchor="t">
            <a:normAutofit fontScale="90000"/>
          </a:bodyPr>
          <a:lstStyle/>
          <a:p>
            <a:pPr algn="ctr"/>
            <a:r>
              <a:rPr lang="en-US" sz="4000" dirty="0">
                <a:solidFill>
                  <a:srgbClr val="FFFFFF"/>
                </a:solidFill>
                <a:latin typeface="Times New Roman"/>
                <a:cs typeface="Times New Roman"/>
              </a:rPr>
              <a:t>Region One</a:t>
            </a:r>
            <a:br>
              <a:rPr lang="en-US" sz="4000" b="0" dirty="0">
                <a:latin typeface="Times New Roman"/>
              </a:rPr>
            </a:br>
            <a:r>
              <a:rPr lang="en-US" sz="4000" dirty="0">
                <a:solidFill>
                  <a:srgbClr val="FFFFFF"/>
                </a:solidFill>
                <a:latin typeface="Times New Roman"/>
                <a:cs typeface="Times New Roman"/>
              </a:rPr>
              <a:t>Youth Behavioral Health Workshop</a:t>
            </a:r>
            <a:endParaRPr lang="en-US" sz="4000">
              <a:latin typeface="Times New Roman"/>
              <a:cs typeface="Times New Roman"/>
            </a:endParaRPr>
          </a:p>
        </p:txBody>
      </p:sp>
      <p:sp>
        <p:nvSpPr>
          <p:cNvPr id="5" name="Subtitle 4">
            <a:extLst>
              <a:ext uri="{FF2B5EF4-FFF2-40B4-BE49-F238E27FC236}">
                <a16:creationId xmlns:a16="http://schemas.microsoft.com/office/drawing/2014/main" id="{02FA3257-663D-61CE-A5D5-22B53DB71488}"/>
              </a:ext>
            </a:extLst>
          </p:cNvPr>
          <p:cNvSpPr>
            <a:spLocks noGrp="1"/>
          </p:cNvSpPr>
          <p:nvPr>
            <p:ph type="subTitle" idx="1"/>
          </p:nvPr>
        </p:nvSpPr>
        <p:spPr>
          <a:xfrm>
            <a:off x="322471" y="5452036"/>
            <a:ext cx="5121523" cy="968643"/>
          </a:xfrm>
        </p:spPr>
        <p:txBody>
          <a:bodyPr vert="horz" lIns="91440" tIns="45720" rIns="91440" bIns="45720" rtlCol="0" anchor="b">
            <a:normAutofit fontScale="77500" lnSpcReduction="20000"/>
          </a:bodyPr>
          <a:lstStyle/>
          <a:p>
            <a:pPr algn="ctr">
              <a:lnSpc>
                <a:spcPct val="90000"/>
              </a:lnSpc>
            </a:pPr>
            <a:endParaRPr lang="en-US" sz="2400" dirty="0">
              <a:solidFill>
                <a:srgbClr val="FFFFFF"/>
              </a:solidFill>
            </a:endParaRPr>
          </a:p>
          <a:p>
            <a:pPr algn="ctr">
              <a:lnSpc>
                <a:spcPct val="90000"/>
              </a:lnSpc>
            </a:pPr>
            <a:r>
              <a:rPr lang="en-US" sz="2400" i="1" dirty="0">
                <a:solidFill>
                  <a:srgbClr val="FFFFFF"/>
                </a:solidFill>
                <a:latin typeface="Times New Roman"/>
                <a:cs typeface="Times New Roman"/>
              </a:rPr>
              <a:t>Santa Fe Community College</a:t>
            </a:r>
          </a:p>
          <a:p>
            <a:pPr algn="ctr">
              <a:lnSpc>
                <a:spcPct val="90000"/>
              </a:lnSpc>
            </a:pPr>
            <a:r>
              <a:rPr lang="en-US" sz="2400" i="1" dirty="0">
                <a:solidFill>
                  <a:srgbClr val="FFFFFF"/>
                </a:solidFill>
                <a:latin typeface="Times New Roman"/>
                <a:cs typeface="Times New Roman"/>
              </a:rPr>
              <a:t>December 18 &amp; 19, 2025</a:t>
            </a:r>
          </a:p>
        </p:txBody>
      </p:sp>
      <p:pic>
        <p:nvPicPr>
          <p:cNvPr id="6" name="Picture Placeholder 5" descr="A picture containing text&#10;&#10;AI-generated content may be incorrect.">
            <a:extLst>
              <a:ext uri="{FF2B5EF4-FFF2-40B4-BE49-F238E27FC236}">
                <a16:creationId xmlns:a16="http://schemas.microsoft.com/office/drawing/2014/main" id="{AB13B6DB-CD9C-0E4D-78FA-65AB93FF75ED}"/>
              </a:ext>
            </a:extLst>
          </p:cNvPr>
          <p:cNvPicPr>
            <a:picLocks noGrp="1" noChangeAspect="1"/>
          </p:cNvPicPr>
          <p:nvPr>
            <p:ph type="pic" sz="quarter" idx="13"/>
          </p:nvPr>
        </p:nvPicPr>
        <p:blipFill>
          <a:blip r:embed="rId2"/>
          <a:srcRect r="3" b="496"/>
          <a:stretch>
            <a:fillRect/>
          </a:stretch>
        </p:blipFill>
        <p:spPr>
          <a:xfrm>
            <a:off x="6553199" y="457200"/>
            <a:ext cx="5181602" cy="5943600"/>
          </a:xfrm>
          <a:prstGeom prst="rect">
            <a:avLst/>
          </a:prstGeom>
          <a:blipFill dpi="0" rotWithShape="1">
            <a:blip r:embed="rId3">
              <a:alphaModFix amt="60000"/>
              <a:extLst>
                <a:ext uri="{28A0092B-C50C-407E-A947-70E740481C1C}">
                  <a14:useLocalDpi xmlns:a14="http://schemas.microsoft.com/office/drawing/2010/main"/>
                </a:ext>
              </a:extLst>
            </a:blip>
            <a:srcRect/>
            <a:stretch>
              <a:fillRect/>
            </a:stretch>
          </a:blipFill>
        </p:spPr>
      </p:pic>
      <p:sp>
        <p:nvSpPr>
          <p:cNvPr id="9" name="Subtitle 4">
            <a:extLst>
              <a:ext uri="{FF2B5EF4-FFF2-40B4-BE49-F238E27FC236}">
                <a16:creationId xmlns:a16="http://schemas.microsoft.com/office/drawing/2014/main" id="{A2215D53-4E84-00BE-FF90-22535A30850B}"/>
              </a:ext>
            </a:extLst>
          </p:cNvPr>
          <p:cNvSpPr txBox="1">
            <a:spLocks/>
          </p:cNvSpPr>
          <p:nvPr/>
        </p:nvSpPr>
        <p:spPr>
          <a:xfrm>
            <a:off x="187740" y="2214088"/>
            <a:ext cx="5695784" cy="3365075"/>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25000"/>
              </a:lnSpc>
            </a:pPr>
            <a:r>
              <a:rPr lang="en-US" sz="1400" cap="all" dirty="0">
                <a:solidFill>
                  <a:srgbClr val="FFFFFF"/>
                </a:solidFill>
                <a:latin typeface="Rockwell Nova Light"/>
              </a:rPr>
              <a:t> </a:t>
            </a:r>
            <a:r>
              <a:rPr lang="en-US" b="1" cap="all" dirty="0">
                <a:solidFill>
                  <a:srgbClr val="FFFFFF"/>
                </a:solidFill>
                <a:latin typeface="Times New Roman"/>
                <a:cs typeface="Times New Roman"/>
              </a:rPr>
              <a:t>Jicarilla Apache nation</a:t>
            </a:r>
            <a:br>
              <a:rPr lang="en-US" b="1" cap="all" dirty="0">
                <a:latin typeface="Times New Roman"/>
              </a:rPr>
            </a:br>
            <a:br>
              <a:rPr lang="en-US" b="1" cap="all" dirty="0">
                <a:latin typeface="Times New Roman"/>
              </a:rPr>
            </a:br>
            <a:r>
              <a:rPr lang="en-US" b="1" cap="all" dirty="0">
                <a:solidFill>
                  <a:srgbClr val="FFFFFF"/>
                </a:solidFill>
                <a:latin typeface="Times New Roman"/>
                <a:cs typeface="Times New Roman"/>
              </a:rPr>
              <a:t>pueblos of </a:t>
            </a:r>
            <a:r>
              <a:rPr lang="en-US" b="1" cap="all" err="1">
                <a:solidFill>
                  <a:srgbClr val="FFFFFF"/>
                </a:solidFill>
                <a:latin typeface="Times New Roman"/>
                <a:cs typeface="Times New Roman"/>
              </a:rPr>
              <a:t>ohkay</a:t>
            </a:r>
            <a:r>
              <a:rPr lang="en-US" b="1" cap="all" dirty="0">
                <a:solidFill>
                  <a:srgbClr val="FFFFFF"/>
                </a:solidFill>
                <a:latin typeface="Times New Roman"/>
                <a:cs typeface="Times New Roman"/>
              </a:rPr>
              <a:t> </a:t>
            </a:r>
            <a:r>
              <a:rPr lang="en-US" b="1" cap="all" err="1">
                <a:solidFill>
                  <a:srgbClr val="FFFFFF"/>
                </a:solidFill>
                <a:latin typeface="Times New Roman"/>
                <a:cs typeface="Times New Roman"/>
              </a:rPr>
              <a:t>owingeh</a:t>
            </a:r>
            <a:r>
              <a:rPr lang="en-US" b="1" cap="all" dirty="0">
                <a:solidFill>
                  <a:srgbClr val="FFFFFF"/>
                </a:solidFill>
                <a:latin typeface="Times New Roman"/>
                <a:cs typeface="Times New Roman"/>
              </a:rPr>
              <a:t>, </a:t>
            </a:r>
            <a:r>
              <a:rPr lang="en-US" b="1" cap="all" err="1">
                <a:solidFill>
                  <a:srgbClr val="FFFFFF"/>
                </a:solidFill>
                <a:latin typeface="Times New Roman"/>
                <a:cs typeface="Times New Roman"/>
              </a:rPr>
              <a:t>santa</a:t>
            </a:r>
            <a:r>
              <a:rPr lang="en-US" b="1" cap="all" dirty="0">
                <a:solidFill>
                  <a:srgbClr val="FFFFFF"/>
                </a:solidFill>
                <a:latin typeface="Times New Roman"/>
                <a:cs typeface="Times New Roman"/>
              </a:rPr>
              <a:t> </a:t>
            </a:r>
            <a:r>
              <a:rPr lang="en-US" b="1" cap="all" err="1">
                <a:solidFill>
                  <a:srgbClr val="FFFFFF"/>
                </a:solidFill>
                <a:latin typeface="Times New Roman"/>
                <a:cs typeface="Times New Roman"/>
              </a:rPr>
              <a:t>clara</a:t>
            </a:r>
            <a:r>
              <a:rPr lang="en-US" b="1" cap="all" dirty="0">
                <a:solidFill>
                  <a:srgbClr val="FFFFFF"/>
                </a:solidFill>
                <a:latin typeface="Times New Roman"/>
                <a:cs typeface="Times New Roman"/>
              </a:rPr>
              <a:t>, </a:t>
            </a:r>
            <a:r>
              <a:rPr lang="en-US" b="1" cap="all" err="1">
                <a:solidFill>
                  <a:srgbClr val="FFFFFF"/>
                </a:solidFill>
                <a:latin typeface="Times New Roman"/>
                <a:cs typeface="Times New Roman"/>
              </a:rPr>
              <a:t>san</a:t>
            </a:r>
            <a:r>
              <a:rPr lang="en-US" b="1" cap="all" dirty="0">
                <a:solidFill>
                  <a:srgbClr val="FFFFFF"/>
                </a:solidFill>
                <a:latin typeface="Times New Roman"/>
                <a:cs typeface="Times New Roman"/>
              </a:rPr>
              <a:t> </a:t>
            </a:r>
            <a:r>
              <a:rPr lang="en-US" b="1" cap="all" err="1">
                <a:solidFill>
                  <a:srgbClr val="FFFFFF"/>
                </a:solidFill>
                <a:latin typeface="Times New Roman"/>
                <a:cs typeface="Times New Roman"/>
              </a:rPr>
              <a:t>ildefonso</a:t>
            </a:r>
            <a:r>
              <a:rPr lang="en-US" b="1" cap="all" dirty="0">
                <a:solidFill>
                  <a:srgbClr val="FFFFFF"/>
                </a:solidFill>
                <a:latin typeface="Times New Roman"/>
                <a:cs typeface="Times New Roman"/>
              </a:rPr>
              <a:t>, Tesuque, </a:t>
            </a:r>
            <a:r>
              <a:rPr lang="en-US" b="1" cap="all" err="1">
                <a:solidFill>
                  <a:srgbClr val="FFFFFF"/>
                </a:solidFill>
                <a:latin typeface="Times New Roman"/>
                <a:cs typeface="Times New Roman"/>
              </a:rPr>
              <a:t>pojoaque</a:t>
            </a:r>
            <a:r>
              <a:rPr lang="en-US" b="1" cap="all" dirty="0">
                <a:solidFill>
                  <a:srgbClr val="FFFFFF"/>
                </a:solidFill>
                <a:latin typeface="Times New Roman"/>
                <a:cs typeface="Times New Roman"/>
              </a:rPr>
              <a:t>, and </a:t>
            </a:r>
            <a:r>
              <a:rPr lang="en-US" b="1" cap="all" err="1">
                <a:solidFill>
                  <a:srgbClr val="FFFFFF"/>
                </a:solidFill>
                <a:latin typeface="Times New Roman"/>
                <a:cs typeface="Times New Roman"/>
              </a:rPr>
              <a:t>nambe</a:t>
            </a:r>
            <a:br>
              <a:rPr lang="en-US" b="1" cap="all" dirty="0">
                <a:latin typeface="Times New Roman"/>
              </a:rPr>
            </a:br>
            <a:br>
              <a:rPr lang="en-US" b="1" cap="all" dirty="0">
                <a:latin typeface="Times New Roman"/>
              </a:rPr>
            </a:br>
            <a:r>
              <a:rPr lang="en-US" b="1" cap="all" dirty="0">
                <a:solidFill>
                  <a:srgbClr val="FFFFFF"/>
                </a:solidFill>
                <a:latin typeface="Times New Roman"/>
                <a:cs typeface="Times New Roman"/>
              </a:rPr>
              <a:t>counties of </a:t>
            </a:r>
            <a:r>
              <a:rPr lang="en-US" b="1" cap="all" err="1">
                <a:solidFill>
                  <a:srgbClr val="FFFFFF"/>
                </a:solidFill>
                <a:latin typeface="Times New Roman"/>
                <a:cs typeface="Times New Roman"/>
              </a:rPr>
              <a:t>los</a:t>
            </a:r>
            <a:r>
              <a:rPr lang="en-US" b="1" cap="all" dirty="0">
                <a:solidFill>
                  <a:srgbClr val="FFFFFF"/>
                </a:solidFill>
                <a:latin typeface="Times New Roman"/>
                <a:cs typeface="Times New Roman"/>
              </a:rPr>
              <a:t> alamos, </a:t>
            </a:r>
            <a:r>
              <a:rPr lang="en-US" b="1" cap="all" err="1">
                <a:solidFill>
                  <a:srgbClr val="FFFFFF"/>
                </a:solidFill>
                <a:latin typeface="Times New Roman"/>
                <a:cs typeface="Times New Roman"/>
              </a:rPr>
              <a:t>rio</a:t>
            </a:r>
            <a:r>
              <a:rPr lang="en-US" b="1" cap="all" dirty="0">
                <a:solidFill>
                  <a:srgbClr val="FFFFFF"/>
                </a:solidFill>
                <a:latin typeface="Times New Roman"/>
                <a:cs typeface="Times New Roman"/>
              </a:rPr>
              <a:t> </a:t>
            </a:r>
            <a:r>
              <a:rPr lang="en-US" b="1" cap="all" err="1">
                <a:solidFill>
                  <a:srgbClr val="FFFFFF"/>
                </a:solidFill>
                <a:latin typeface="Times New Roman"/>
                <a:cs typeface="Times New Roman"/>
              </a:rPr>
              <a:t>arriba</a:t>
            </a:r>
            <a:r>
              <a:rPr lang="en-US" b="1" cap="all" dirty="0">
                <a:solidFill>
                  <a:srgbClr val="FFFFFF"/>
                </a:solidFill>
                <a:latin typeface="Times New Roman"/>
                <a:cs typeface="Times New Roman"/>
              </a:rPr>
              <a:t>, and </a:t>
            </a:r>
            <a:r>
              <a:rPr lang="en-US" b="1" cap="all" err="1">
                <a:solidFill>
                  <a:srgbClr val="FFFFFF"/>
                </a:solidFill>
                <a:latin typeface="Times New Roman"/>
                <a:cs typeface="Times New Roman"/>
              </a:rPr>
              <a:t>santa</a:t>
            </a:r>
            <a:r>
              <a:rPr lang="en-US" b="1" cap="all" dirty="0">
                <a:solidFill>
                  <a:srgbClr val="FFFFFF"/>
                </a:solidFill>
                <a:latin typeface="Times New Roman"/>
                <a:cs typeface="Times New Roman"/>
              </a:rPr>
              <a:t> </a:t>
            </a:r>
            <a:r>
              <a:rPr lang="en-US" b="1" cap="all" err="1">
                <a:solidFill>
                  <a:srgbClr val="FFFFFF"/>
                </a:solidFill>
                <a:latin typeface="Times New Roman"/>
                <a:cs typeface="Times New Roman"/>
              </a:rPr>
              <a:t>fe</a:t>
            </a:r>
            <a:br>
              <a:rPr lang="en-US" b="1" cap="all" dirty="0">
                <a:latin typeface="Times New Roman"/>
              </a:rPr>
            </a:br>
            <a:br>
              <a:rPr lang="en-US" b="1" cap="all" dirty="0">
                <a:latin typeface="Times New Roman"/>
              </a:rPr>
            </a:br>
            <a:r>
              <a:rPr lang="en-US" b="1" cap="all" dirty="0">
                <a:solidFill>
                  <a:srgbClr val="FFFFFF"/>
                </a:solidFill>
                <a:latin typeface="Times New Roman"/>
                <a:cs typeface="Times New Roman"/>
              </a:rPr>
              <a:t>cities of </a:t>
            </a:r>
            <a:r>
              <a:rPr lang="en-US" b="1" cap="all" err="1">
                <a:solidFill>
                  <a:srgbClr val="FFFFFF"/>
                </a:solidFill>
                <a:latin typeface="Times New Roman"/>
                <a:cs typeface="Times New Roman"/>
              </a:rPr>
              <a:t>espanola</a:t>
            </a:r>
            <a:r>
              <a:rPr lang="en-US" b="1" cap="all" dirty="0">
                <a:solidFill>
                  <a:srgbClr val="FFFFFF"/>
                </a:solidFill>
                <a:latin typeface="Times New Roman"/>
                <a:cs typeface="Times New Roman"/>
              </a:rPr>
              <a:t> and </a:t>
            </a:r>
            <a:r>
              <a:rPr lang="en-US" b="1" cap="all" err="1">
                <a:solidFill>
                  <a:srgbClr val="FFFFFF"/>
                </a:solidFill>
                <a:latin typeface="Times New Roman"/>
                <a:cs typeface="Times New Roman"/>
              </a:rPr>
              <a:t>santa</a:t>
            </a:r>
            <a:r>
              <a:rPr lang="en-US" b="1" cap="all" dirty="0">
                <a:solidFill>
                  <a:srgbClr val="FFFFFF"/>
                </a:solidFill>
                <a:latin typeface="Times New Roman"/>
                <a:cs typeface="Times New Roman"/>
              </a:rPr>
              <a:t> </a:t>
            </a:r>
            <a:r>
              <a:rPr lang="en-US" b="1" cap="all" err="1">
                <a:solidFill>
                  <a:srgbClr val="FFFFFF"/>
                </a:solidFill>
                <a:latin typeface="Times New Roman"/>
                <a:cs typeface="Times New Roman"/>
              </a:rPr>
              <a:t>fe</a:t>
            </a:r>
            <a:endParaRPr lang="en-US" b="1">
              <a:solidFill>
                <a:srgbClr val="FFFFFF"/>
              </a:solidFill>
              <a:latin typeface="Times New Roman"/>
              <a:cs typeface="Times New Roman"/>
            </a:endParaRPr>
          </a:p>
          <a:p>
            <a:pPr algn="ctr">
              <a:lnSpc>
                <a:spcPct val="125000"/>
              </a:lnSpc>
            </a:pPr>
            <a:br>
              <a:rPr lang="en-US" b="1" dirty="0">
                <a:latin typeface="Times New Roman"/>
              </a:rPr>
            </a:br>
            <a:r>
              <a:rPr lang="en-US" b="1" cap="all" dirty="0">
                <a:solidFill>
                  <a:srgbClr val="FFFFFF"/>
                </a:solidFill>
                <a:latin typeface="Times New Roman"/>
                <a:cs typeface="Times New Roman"/>
              </a:rPr>
              <a:t>town of </a:t>
            </a:r>
            <a:r>
              <a:rPr lang="en-US" b="1" cap="all" err="1">
                <a:solidFill>
                  <a:srgbClr val="FFFFFF"/>
                </a:solidFill>
                <a:latin typeface="Times New Roman"/>
                <a:cs typeface="Times New Roman"/>
              </a:rPr>
              <a:t>edgewood</a:t>
            </a:r>
            <a:br>
              <a:rPr lang="en-US" b="1" cap="all" dirty="0">
                <a:latin typeface="Times New Roman"/>
              </a:rPr>
            </a:br>
            <a:br>
              <a:rPr lang="en-US" b="1" cap="all" dirty="0">
                <a:latin typeface="Times New Roman"/>
              </a:rPr>
            </a:br>
            <a:r>
              <a:rPr lang="en-US" b="1" cap="all" dirty="0">
                <a:solidFill>
                  <a:srgbClr val="FFFFFF"/>
                </a:solidFill>
                <a:latin typeface="Times New Roman"/>
                <a:cs typeface="Times New Roman"/>
              </a:rPr>
              <a:t>village of chama</a:t>
            </a:r>
            <a:br>
              <a:rPr lang="en-US" b="1" cap="all" dirty="0">
                <a:latin typeface="Times New Roman"/>
              </a:rPr>
            </a:br>
            <a:endParaRPr lang="en-US" sz="800">
              <a:solidFill>
                <a:srgbClr val="FFFFFF"/>
              </a:solidFill>
              <a:latin typeface="Rockwell Nova Light"/>
            </a:endParaRPr>
          </a:p>
        </p:txBody>
      </p:sp>
    </p:spTree>
    <p:extLst>
      <p:ext uri="{BB962C8B-B14F-4D97-AF65-F5344CB8AC3E}">
        <p14:creationId xmlns:p14="http://schemas.microsoft.com/office/powerpoint/2010/main" val="306996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text&#10;&#10;AI-generated content may be incorrect.">
            <a:extLst>
              <a:ext uri="{FF2B5EF4-FFF2-40B4-BE49-F238E27FC236}">
                <a16:creationId xmlns:a16="http://schemas.microsoft.com/office/drawing/2014/main" id="{BA873754-B352-3602-F15C-9C9E0F2288EF}"/>
              </a:ext>
            </a:extLst>
          </p:cNvPr>
          <p:cNvPicPr>
            <a:picLocks noChangeAspect="1"/>
          </p:cNvPicPr>
          <p:nvPr/>
        </p:nvPicPr>
        <p:blipFill>
          <a:blip r:embed="rId2"/>
          <a:srcRect r="3" b="496"/>
          <a:stretch>
            <a:fillRect/>
          </a:stretch>
        </p:blipFill>
        <p:spPr>
          <a:xfrm>
            <a:off x="437331" y="1029942"/>
            <a:ext cx="4170530" cy="4783826"/>
          </a:xfrm>
          <a:prstGeom prst="rect">
            <a:avLst/>
          </a:prstGeom>
          <a:blipFill dpi="0" rotWithShape="1">
            <a:blip r:embed="rId3">
              <a:alphaModFix amt="60000"/>
              <a:extLst>
                <a:ext uri="{28A0092B-C50C-407E-A947-70E740481C1C}">
                  <a14:useLocalDpi xmlns:a14="http://schemas.microsoft.com/office/drawing/2010/main"/>
                </a:ext>
              </a:extLst>
            </a:blip>
            <a:srcRect/>
            <a:stretch>
              <a:fillRect/>
            </a:stretch>
          </a:blipFill>
        </p:spPr>
      </p:pic>
      <p:sp>
        <p:nvSpPr>
          <p:cNvPr id="8" name="Title 7">
            <a:extLst>
              <a:ext uri="{FF2B5EF4-FFF2-40B4-BE49-F238E27FC236}">
                <a16:creationId xmlns:a16="http://schemas.microsoft.com/office/drawing/2014/main" id="{0159D6B3-28FD-E58E-476C-BA8914055D2A}"/>
              </a:ext>
            </a:extLst>
          </p:cNvPr>
          <p:cNvSpPr>
            <a:spLocks noGrp="1"/>
          </p:cNvSpPr>
          <p:nvPr>
            <p:ph type="ctrTitle"/>
          </p:nvPr>
        </p:nvSpPr>
        <p:spPr>
          <a:xfrm>
            <a:off x="4915673" y="389393"/>
            <a:ext cx="7105948" cy="6257807"/>
          </a:xfrm>
        </p:spPr>
        <p:txBody>
          <a:bodyPr vert="horz" lIns="91440" tIns="45720" rIns="91440" bIns="45720" rtlCol="0" anchor="t">
            <a:noAutofit/>
          </a:bodyPr>
          <a:lstStyle/>
          <a:p>
            <a:r>
              <a:rPr lang="en-US" sz="3200" dirty="0">
                <a:solidFill>
                  <a:schemeClr val="bg1"/>
                </a:solidFill>
                <a:latin typeface="Times New Roman"/>
                <a:cs typeface="Times New Roman"/>
              </a:rPr>
              <a:t>Senate Bill One (SB1)</a:t>
            </a:r>
            <a:br>
              <a:rPr lang="en-US" sz="2400" dirty="0">
                <a:latin typeface="Times New Roman"/>
                <a:cs typeface="Times New Roman"/>
              </a:rPr>
            </a:br>
            <a:endParaRPr lang="en-US" sz="2400" dirty="0">
              <a:solidFill>
                <a:schemeClr val="bg1"/>
              </a:solidFill>
              <a:latin typeface="Times New Roman"/>
              <a:cs typeface="Times New Roman"/>
            </a:endParaRPr>
          </a:p>
          <a:p>
            <a:pPr marL="285750" indent="-285750">
              <a:buFont typeface="Symbol"/>
              <a:buChar char="•"/>
            </a:pPr>
            <a:r>
              <a:rPr lang="en-US" sz="2400" b="0" dirty="0">
                <a:solidFill>
                  <a:schemeClr val="bg1"/>
                </a:solidFill>
                <a:latin typeface="Times New Roman"/>
                <a:cs typeface="Times New Roman"/>
              </a:rPr>
              <a:t>Establishes a BH Trust Fund with a $1 billon targeted investment.</a:t>
            </a:r>
          </a:p>
          <a:p>
            <a:pPr marL="285750" indent="-285750">
              <a:buFont typeface="Symbol"/>
              <a:buChar char="•"/>
            </a:pPr>
            <a:r>
              <a:rPr lang="en-US" sz="2400" b="0" dirty="0">
                <a:solidFill>
                  <a:schemeClr val="bg1"/>
                </a:solidFill>
                <a:latin typeface="Times New Roman"/>
                <a:cs typeface="Times New Roman"/>
              </a:rPr>
              <a:t>Establishes a BH Program Fund subject to appropriation by the Legislature for uses such as services, infrastructure, and workforce development, along with implementation of regional BH plans throughout the State.</a:t>
            </a:r>
            <a:br>
              <a:rPr lang="en-US" sz="2400" b="0" dirty="0">
                <a:latin typeface="Times New Roman"/>
                <a:cs typeface="Times New Roman"/>
              </a:rPr>
            </a:br>
            <a:endParaRPr lang="en-US" sz="2400" b="0" dirty="0">
              <a:solidFill>
                <a:schemeClr val="bg1"/>
              </a:solidFill>
              <a:latin typeface="Times New Roman"/>
              <a:cs typeface="Times New Roman"/>
            </a:endParaRPr>
          </a:p>
          <a:p>
            <a:r>
              <a:rPr lang="en-US" sz="3200" dirty="0">
                <a:solidFill>
                  <a:schemeClr val="bg1"/>
                </a:solidFill>
                <a:latin typeface="Times New Roman"/>
                <a:cs typeface="Times New Roman"/>
              </a:rPr>
              <a:t>Senate Bill Three (SB3 /  “BHRIA”)</a:t>
            </a:r>
            <a:br>
              <a:rPr lang="en-US" sz="2400" b="0" dirty="0">
                <a:solidFill>
                  <a:schemeClr val="bg1"/>
                </a:solidFill>
                <a:latin typeface="Times New Roman"/>
                <a:cs typeface="Times New Roman"/>
              </a:rPr>
            </a:br>
            <a:endParaRPr lang="en-US" sz="2400" b="0" dirty="0">
              <a:solidFill>
                <a:schemeClr val="bg1"/>
              </a:solidFill>
              <a:latin typeface="Times New Roman"/>
              <a:cs typeface="Times New Roman"/>
            </a:endParaRPr>
          </a:p>
          <a:p>
            <a:pPr marL="285750" indent="-285750">
              <a:buFont typeface="Symbol"/>
              <a:buChar char="•"/>
            </a:pPr>
            <a:r>
              <a:rPr lang="en-US" sz="2400" b="0" dirty="0">
                <a:solidFill>
                  <a:schemeClr val="bg1"/>
                </a:solidFill>
                <a:latin typeface="Times New Roman"/>
                <a:cs typeface="Times New Roman"/>
              </a:rPr>
              <a:t>Establishes a State Executive Committee to designate regions, coordinate statewide reform efforts through a regionalized approach based upon regional needs assessments, reviews/approves/monitors regional plans, develops a funding strategy, and develops an overall project management plan under the HCA. </a:t>
            </a:r>
          </a:p>
          <a:p>
            <a:endParaRPr lang="en-US" sz="2400" dirty="0">
              <a:solidFill>
                <a:schemeClr val="bg1"/>
              </a:solidFill>
              <a:latin typeface="Times New Roman"/>
              <a:cs typeface="Times New Roman"/>
            </a:endParaRPr>
          </a:p>
        </p:txBody>
      </p:sp>
    </p:spTree>
    <p:extLst>
      <p:ext uri="{BB962C8B-B14F-4D97-AF65-F5344CB8AC3E}">
        <p14:creationId xmlns:p14="http://schemas.microsoft.com/office/powerpoint/2010/main" val="378685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725EC1-DB4E-9C1B-748D-4F8DFE83848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017E52D-8790-16B2-E8AC-6A44648C4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44C4D-1251-96AA-1EB5-19F1DE7E5902}"/>
              </a:ext>
            </a:extLst>
          </p:cNvPr>
          <p:cNvSpPr>
            <a:spLocks noGrp="1"/>
          </p:cNvSpPr>
          <p:nvPr>
            <p:ph type="title"/>
          </p:nvPr>
        </p:nvSpPr>
        <p:spPr>
          <a:xfrm>
            <a:off x="-1082" y="137588"/>
            <a:ext cx="7212148" cy="1079753"/>
          </a:xfrm>
        </p:spPr>
        <p:txBody>
          <a:bodyPr vert="horz" lIns="91440" tIns="45720" rIns="91440" bIns="45720" rtlCol="0" anchor="b">
            <a:normAutofit fontScale="90000"/>
          </a:bodyPr>
          <a:lstStyle/>
          <a:p>
            <a:pPr algn="ctr"/>
            <a:r>
              <a:rPr lang="en-US" sz="4000" dirty="0"/>
              <a:t>Where do things stand today?</a:t>
            </a:r>
            <a:br>
              <a:rPr lang="en-US" sz="4000" dirty="0"/>
            </a:br>
            <a:endParaRPr lang="en-US" dirty="0"/>
          </a:p>
        </p:txBody>
      </p:sp>
      <p:sp>
        <p:nvSpPr>
          <p:cNvPr id="16" name="Rectangle 15">
            <a:extLst>
              <a:ext uri="{FF2B5EF4-FFF2-40B4-BE49-F238E27FC236}">
                <a16:creationId xmlns:a16="http://schemas.microsoft.com/office/drawing/2014/main" id="{F9F63A5E-5DEB-64F5-6299-4B720541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44F1A0B-3E71-A048-0A66-CA76803DF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0F92860-ABDE-8A6E-E999-42487FFC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40595D1-6203-1A6D-2389-A525FB53E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descr="A picture containing text&#10;&#10;AI-generated content may be incorrect.">
            <a:extLst>
              <a:ext uri="{FF2B5EF4-FFF2-40B4-BE49-F238E27FC236}">
                <a16:creationId xmlns:a16="http://schemas.microsoft.com/office/drawing/2014/main" id="{8F61F0A6-606C-6D3E-030D-E61C1E4D52B8}"/>
              </a:ext>
            </a:extLst>
          </p:cNvPr>
          <p:cNvPicPr>
            <a:picLocks noChangeAspect="1"/>
          </p:cNvPicPr>
          <p:nvPr/>
        </p:nvPicPr>
        <p:blipFill>
          <a:blip r:embed="rId2"/>
          <a:srcRect r="3" b="496"/>
          <a:stretch>
            <a:fillRect/>
          </a:stretch>
        </p:blipFill>
        <p:spPr>
          <a:xfrm>
            <a:off x="7075967" y="1053033"/>
            <a:ext cx="4170530" cy="4783826"/>
          </a:xfrm>
          <a:prstGeom prst="rect">
            <a:avLst/>
          </a:prstGeom>
          <a:blipFill dpi="0" rotWithShape="1">
            <a:blip r:embed="rId3">
              <a:alphaModFix amt="60000"/>
              <a:extLst>
                <a:ext uri="{28A0092B-C50C-407E-A947-70E740481C1C}">
                  <a14:useLocalDpi xmlns:a14="http://schemas.microsoft.com/office/drawing/2010/main"/>
                </a:ext>
              </a:extLst>
            </a:blip>
            <a:srcRect/>
            <a:stretch>
              <a:fillRect/>
            </a:stretch>
          </a:blipFill>
        </p:spPr>
      </p:pic>
      <p:sp>
        <p:nvSpPr>
          <p:cNvPr id="5" name="Content Placeholder 4">
            <a:extLst>
              <a:ext uri="{FF2B5EF4-FFF2-40B4-BE49-F238E27FC236}">
                <a16:creationId xmlns:a16="http://schemas.microsoft.com/office/drawing/2014/main" id="{1E154473-210C-B8A5-53AB-D47F787ECD3D}"/>
              </a:ext>
            </a:extLst>
          </p:cNvPr>
          <p:cNvSpPr>
            <a:spLocks noGrp="1"/>
          </p:cNvSpPr>
          <p:nvPr>
            <p:ph sz="quarter" idx="14"/>
          </p:nvPr>
        </p:nvSpPr>
        <p:spPr>
          <a:xfrm>
            <a:off x="113196" y="891623"/>
            <a:ext cx="6826182" cy="5759450"/>
          </a:xfrm>
        </p:spPr>
        <p:txBody>
          <a:bodyPr vert="horz" lIns="91440" tIns="45720" rIns="91440" bIns="45720" rtlCol="0" anchor="t">
            <a:noAutofit/>
          </a:bodyPr>
          <a:lstStyle/>
          <a:p>
            <a:pPr>
              <a:buFont typeface="Arial"/>
              <a:buChar char="•"/>
            </a:pPr>
            <a:r>
              <a:rPr lang="en-US" sz="1800" dirty="0">
                <a:latin typeface="Times New Roman"/>
                <a:cs typeface="Times New Roman"/>
              </a:rPr>
              <a:t>A </a:t>
            </a:r>
            <a:r>
              <a:rPr lang="en-US" sz="1800" b="1" dirty="0">
                <a:latin typeface="Times New Roman"/>
                <a:cs typeface="Times New Roman"/>
              </a:rPr>
              <a:t>State Executive Committee</a:t>
            </a:r>
            <a:r>
              <a:rPr lang="en-US" sz="1800" dirty="0">
                <a:latin typeface="Times New Roman"/>
                <a:cs typeface="Times New Roman"/>
              </a:rPr>
              <a:t> has been established and is comprised of seven (7) members.</a:t>
            </a:r>
          </a:p>
          <a:p>
            <a:pPr>
              <a:buFont typeface="Arial"/>
              <a:buChar char="•"/>
            </a:pPr>
            <a:r>
              <a:rPr lang="en-US" sz="1800" b="1" dirty="0">
                <a:latin typeface="Times New Roman"/>
                <a:cs typeface="Times New Roman"/>
              </a:rPr>
              <a:t>Regions have been determined</a:t>
            </a:r>
            <a:r>
              <a:rPr lang="en-US" sz="1800" dirty="0">
                <a:latin typeface="Times New Roman"/>
                <a:cs typeface="Times New Roman"/>
              </a:rPr>
              <a:t> and mirror Judicial Districts, </a:t>
            </a:r>
            <a:r>
              <a:rPr lang="en-US" sz="1800" i="1" dirty="0">
                <a:latin typeface="Times New Roman"/>
                <a:cs typeface="Times New Roman"/>
              </a:rPr>
              <a:t>inclusive of Tribes, Nations, and Pueblos</a:t>
            </a:r>
            <a:r>
              <a:rPr lang="en-US" sz="1800" dirty="0">
                <a:latin typeface="Times New Roman"/>
                <a:cs typeface="Times New Roman"/>
              </a:rPr>
              <a:t>.</a:t>
            </a:r>
          </a:p>
          <a:p>
            <a:pPr>
              <a:buFont typeface="Arial"/>
              <a:buChar char="•"/>
            </a:pPr>
            <a:r>
              <a:rPr lang="en-US" sz="1800" b="1" dirty="0">
                <a:latin typeface="Times New Roman"/>
                <a:cs typeface="Times New Roman"/>
              </a:rPr>
              <a:t>Regions required to determine an "Accountable Entity,"</a:t>
            </a:r>
            <a:r>
              <a:rPr lang="en-US" sz="1800" dirty="0">
                <a:latin typeface="Times New Roman"/>
                <a:cs typeface="Times New Roman"/>
              </a:rPr>
              <a:t> which is a government (or quasi) entity willing to serve as their region’s fiscal agent, establish MOUs with the region’s other participating governments, participation in statewide learning collaboratives, develop and coordinate regional committee and stakeholder meetings, coordinating and hosting workshop(s) to identify the region’s top behavioral health priorities, participating in listening sessions about the identified priorities, and developing a four-year regional behavioral health plan approved at both the local and state levels prior to June 30, 2026.</a:t>
            </a:r>
          </a:p>
          <a:p>
            <a:pPr>
              <a:buFont typeface="Arial"/>
              <a:buChar char="•"/>
            </a:pPr>
            <a:r>
              <a:rPr lang="en-US" sz="1800" b="1" dirty="0">
                <a:latin typeface="Times New Roman"/>
                <a:cs typeface="Times New Roman"/>
              </a:rPr>
              <a:t>Once these actions occur,</a:t>
            </a:r>
            <a:r>
              <a:rPr lang="en-US" sz="1800" dirty="0">
                <a:latin typeface="Times New Roman"/>
                <a:cs typeface="Times New Roman"/>
              </a:rPr>
              <a:t> </a:t>
            </a:r>
            <a:r>
              <a:rPr lang="en-US" sz="1800" b="1" dirty="0">
                <a:latin typeface="Times New Roman"/>
                <a:cs typeface="Times New Roman"/>
              </a:rPr>
              <a:t>regions may then apply for State BH funds </a:t>
            </a:r>
            <a:r>
              <a:rPr lang="en-US" sz="1800" dirty="0">
                <a:latin typeface="Times New Roman"/>
                <a:cs typeface="Times New Roman"/>
              </a:rPr>
              <a:t>in accordance with their approved regional plan.</a:t>
            </a:r>
          </a:p>
          <a:p>
            <a:pPr marL="0" indent="0">
              <a:buNone/>
            </a:pPr>
            <a:endParaRPr lang="en-US" dirty="0">
              <a:latin typeface="Neue Haas Grotesk Text Pro"/>
              <a:cs typeface="Times New Roman"/>
            </a:endParaRPr>
          </a:p>
        </p:txBody>
      </p:sp>
    </p:spTree>
    <p:extLst>
      <p:ext uri="{BB962C8B-B14F-4D97-AF65-F5344CB8AC3E}">
        <p14:creationId xmlns:p14="http://schemas.microsoft.com/office/powerpoint/2010/main" val="374889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59944-01F4-1679-280F-9A0DE287DC6E}"/>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243D9-2195-6CCD-5FA0-455B5316D0E0}"/>
              </a:ext>
            </a:extLst>
          </p:cNvPr>
          <p:cNvSpPr>
            <a:spLocks noGrp="1"/>
          </p:cNvSpPr>
          <p:nvPr>
            <p:ph type="title"/>
          </p:nvPr>
        </p:nvSpPr>
        <p:spPr>
          <a:xfrm>
            <a:off x="53715" y="7826"/>
            <a:ext cx="7670763" cy="912920"/>
          </a:xfrm>
        </p:spPr>
        <p:txBody>
          <a:bodyPr vert="horz" lIns="91440" tIns="45720" rIns="91440" bIns="45720" rtlCol="0" anchor="ctr">
            <a:normAutofit/>
          </a:bodyPr>
          <a:lstStyle/>
          <a:p>
            <a:pPr algn="ctr"/>
            <a:r>
              <a:rPr lang="en-US" sz="4400" dirty="0">
                <a:solidFill>
                  <a:schemeClr val="tx2"/>
                </a:solidFill>
                <a:latin typeface="Times New Roman"/>
                <a:cs typeface="Times New Roman"/>
              </a:rPr>
              <a:t>Region One: Roadmap Ahead</a:t>
            </a:r>
          </a:p>
        </p:txBody>
      </p:sp>
      <p:grpSp>
        <p:nvGrpSpPr>
          <p:cNvPr id="31" name="Group 3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2" name="Freeform: Shape 31">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Placeholder 5" descr="A picture containing text&#10;&#10;AI-generated content may be incorrect.">
            <a:extLst>
              <a:ext uri="{FF2B5EF4-FFF2-40B4-BE49-F238E27FC236}">
                <a16:creationId xmlns:a16="http://schemas.microsoft.com/office/drawing/2014/main" id="{BA77E450-0606-9154-2700-2B9CDBBB7D03}"/>
              </a:ext>
            </a:extLst>
          </p:cNvPr>
          <p:cNvPicPr>
            <a:picLocks noChangeAspect="1"/>
          </p:cNvPicPr>
          <p:nvPr/>
        </p:nvPicPr>
        <p:blipFill>
          <a:blip r:embed="rId2"/>
          <a:srcRect r="3" b="496"/>
          <a:stretch>
            <a:fillRect/>
          </a:stretch>
        </p:blipFill>
        <p:spPr>
          <a:xfrm>
            <a:off x="7947586" y="916697"/>
            <a:ext cx="3818454" cy="43799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Content Placeholder 2">
            <a:extLst>
              <a:ext uri="{FF2B5EF4-FFF2-40B4-BE49-F238E27FC236}">
                <a16:creationId xmlns:a16="http://schemas.microsoft.com/office/drawing/2014/main" id="{57EDD338-6379-6F00-6CDE-73E15615CE0D}"/>
              </a:ext>
            </a:extLst>
          </p:cNvPr>
          <p:cNvGraphicFramePr>
            <a:graphicFrameLocks/>
          </p:cNvGraphicFramePr>
          <p:nvPr>
            <p:extLst>
              <p:ext uri="{D42A27DB-BD31-4B8C-83A1-F6EECF244321}">
                <p14:modId xmlns:p14="http://schemas.microsoft.com/office/powerpoint/2010/main" val="3769879419"/>
              </p:ext>
            </p:extLst>
          </p:nvPr>
        </p:nvGraphicFramePr>
        <p:xfrm>
          <a:off x="165652" y="850347"/>
          <a:ext cx="7440583" cy="5926504"/>
        </p:xfrm>
        <a:graphic>
          <a:graphicData uri="http://schemas.openxmlformats.org/drawingml/2006/table">
            <a:tbl>
              <a:tblPr firstRow="1" bandRow="1">
                <a:tableStyleId>{5C22544A-7EE6-4342-B048-85BDC9FD1C3A}</a:tableStyleId>
              </a:tblPr>
              <a:tblGrid>
                <a:gridCol w="1435652">
                  <a:extLst>
                    <a:ext uri="{9D8B030D-6E8A-4147-A177-3AD203B41FA5}">
                      <a16:colId xmlns:a16="http://schemas.microsoft.com/office/drawing/2014/main" val="2592410586"/>
                    </a:ext>
                  </a:extLst>
                </a:gridCol>
                <a:gridCol w="6004931">
                  <a:extLst>
                    <a:ext uri="{9D8B030D-6E8A-4147-A177-3AD203B41FA5}">
                      <a16:colId xmlns:a16="http://schemas.microsoft.com/office/drawing/2014/main" val="565360697"/>
                    </a:ext>
                  </a:extLst>
                </a:gridCol>
              </a:tblGrid>
              <a:tr h="349494">
                <a:tc>
                  <a:txBody>
                    <a:bodyPr/>
                    <a:lstStyle/>
                    <a:p>
                      <a:pPr algn="ctr"/>
                      <a:r>
                        <a:rPr lang="en-US" dirty="0">
                          <a:latin typeface="Times New Roman"/>
                        </a:rPr>
                        <a:t>DATE</a:t>
                      </a:r>
                    </a:p>
                  </a:txBody>
                  <a:tcPr>
                    <a:solidFill>
                      <a:schemeClr val="accent6">
                        <a:lumMod val="50000"/>
                      </a:schemeClr>
                    </a:solidFill>
                  </a:tcPr>
                </a:tc>
                <a:tc>
                  <a:txBody>
                    <a:bodyPr/>
                    <a:lstStyle/>
                    <a:p>
                      <a:pPr algn="ctr"/>
                      <a:r>
                        <a:rPr lang="en-US" dirty="0">
                          <a:latin typeface="Times New Roman"/>
                        </a:rPr>
                        <a:t>ACTION(S)</a:t>
                      </a:r>
                    </a:p>
                  </a:txBody>
                  <a:tcPr>
                    <a:solidFill>
                      <a:schemeClr val="accent6">
                        <a:lumMod val="50000"/>
                      </a:schemeClr>
                    </a:solidFill>
                  </a:tcPr>
                </a:tc>
                <a:extLst>
                  <a:ext uri="{0D108BD9-81ED-4DB2-BD59-A6C34878D82A}">
                    <a16:rowId xmlns:a16="http://schemas.microsoft.com/office/drawing/2014/main" val="3020132261"/>
                  </a:ext>
                </a:extLst>
              </a:tr>
              <a:tr h="608379">
                <a:tc>
                  <a:txBody>
                    <a:bodyPr/>
                    <a:lstStyle/>
                    <a:p>
                      <a:r>
                        <a:rPr lang="en-US" sz="1800" b="1" dirty="0">
                          <a:latin typeface="Times New Roman"/>
                        </a:rPr>
                        <a:t>Nov 2025</a:t>
                      </a:r>
                    </a:p>
                  </a:txBody>
                  <a:tcPr/>
                </a:tc>
                <a:tc>
                  <a:txBody>
                    <a:bodyPr/>
                    <a:lstStyle/>
                    <a:p>
                      <a:r>
                        <a:rPr lang="en-US" sz="1800" b="0" dirty="0">
                          <a:latin typeface="Times New Roman"/>
                        </a:rPr>
                        <a:t>Santa Fe County formally designated as Region One's initial Accountable Entity.</a:t>
                      </a:r>
                      <a:endParaRPr lang="en-US" b="0">
                        <a:latin typeface="Times New Roman"/>
                      </a:endParaRPr>
                    </a:p>
                  </a:txBody>
                  <a:tcPr/>
                </a:tc>
                <a:extLst>
                  <a:ext uri="{0D108BD9-81ED-4DB2-BD59-A6C34878D82A}">
                    <a16:rowId xmlns:a16="http://schemas.microsoft.com/office/drawing/2014/main" val="1159993367"/>
                  </a:ext>
                </a:extLst>
              </a:tr>
              <a:tr h="1126149">
                <a:tc>
                  <a:txBody>
                    <a:bodyPr/>
                    <a:lstStyle/>
                    <a:p>
                      <a:r>
                        <a:rPr lang="en-US" sz="1800" b="1" dirty="0">
                          <a:latin typeface="Times New Roman"/>
                        </a:rPr>
                        <a:t>Dec 2025</a:t>
                      </a:r>
                    </a:p>
                  </a:txBody>
                  <a:tcPr/>
                </a:tc>
                <a:tc>
                  <a:txBody>
                    <a:bodyPr/>
                    <a:lstStyle/>
                    <a:p>
                      <a:r>
                        <a:rPr lang="en-US" sz="1800" b="0" dirty="0">
                          <a:latin typeface="Times New Roman"/>
                        </a:rPr>
                        <a:t>Youth BH Workshop to identify top youth BH priorities. (Adult BH priorities for LAC/RAC/SFC are posted from recent AOC SIMs and the State is working with Tribes, Nations, and Pueblos on something similar).</a:t>
                      </a:r>
                    </a:p>
                  </a:txBody>
                  <a:tcPr/>
                </a:tc>
                <a:extLst>
                  <a:ext uri="{0D108BD9-81ED-4DB2-BD59-A6C34878D82A}">
                    <a16:rowId xmlns:a16="http://schemas.microsoft.com/office/drawing/2014/main" val="112184044"/>
                  </a:ext>
                </a:extLst>
              </a:tr>
              <a:tr h="608379">
                <a:tc>
                  <a:txBody>
                    <a:bodyPr/>
                    <a:lstStyle/>
                    <a:p>
                      <a:r>
                        <a:rPr lang="en-US" sz="1800" b="1" dirty="0">
                          <a:latin typeface="Times New Roman"/>
                        </a:rPr>
                        <a:t>Jan 2026</a:t>
                      </a:r>
                    </a:p>
                  </a:txBody>
                  <a:tcPr/>
                </a:tc>
                <a:tc>
                  <a:txBody>
                    <a:bodyPr/>
                    <a:lstStyle/>
                    <a:p>
                      <a:pPr lvl="0">
                        <a:buNone/>
                      </a:pPr>
                      <a:r>
                        <a:rPr lang="en-US" sz="1800" b="0" i="0" u="none" strike="noStrike" noProof="0" dirty="0">
                          <a:solidFill>
                            <a:srgbClr val="000000"/>
                          </a:solidFill>
                          <a:latin typeface="Times New Roman"/>
                        </a:rPr>
                        <a:t>Regional Listening Sessions about synthesized identified priorities. Please register through regional site (see QR code).</a:t>
                      </a:r>
                      <a:endParaRPr lang="en-US" sz="1800" b="0" dirty="0">
                        <a:latin typeface="Times New Roman"/>
                      </a:endParaRPr>
                    </a:p>
                  </a:txBody>
                  <a:tcPr/>
                </a:tc>
                <a:extLst>
                  <a:ext uri="{0D108BD9-81ED-4DB2-BD59-A6C34878D82A}">
                    <a16:rowId xmlns:a16="http://schemas.microsoft.com/office/drawing/2014/main" val="678300022"/>
                  </a:ext>
                </a:extLst>
              </a:tr>
              <a:tr h="608379">
                <a:tc>
                  <a:txBody>
                    <a:bodyPr/>
                    <a:lstStyle/>
                    <a:p>
                      <a:pPr lvl="0">
                        <a:buNone/>
                      </a:pPr>
                      <a:r>
                        <a:rPr lang="en-US" sz="1800" b="1" dirty="0">
                          <a:latin typeface="Times New Roman"/>
                        </a:rPr>
                        <a:t>Feb 2026</a:t>
                      </a:r>
                    </a:p>
                  </a:txBody>
                  <a:tcPr/>
                </a:tc>
                <a:tc>
                  <a:txBody>
                    <a:bodyPr/>
                    <a:lstStyle/>
                    <a:p>
                      <a:pPr lvl="0">
                        <a:buNone/>
                      </a:pPr>
                      <a:r>
                        <a:rPr lang="en-US" sz="1800" b="0" i="0" u="none" strike="noStrike" noProof="0" dirty="0">
                          <a:solidFill>
                            <a:srgbClr val="000000"/>
                          </a:solidFill>
                          <a:latin typeface="Times New Roman"/>
                        </a:rPr>
                        <a:t>Finalize identified regional priorities, inclusive of community feedback.</a:t>
                      </a:r>
                      <a:endParaRPr lang="en-US" sz="1800" b="0" dirty="0">
                        <a:latin typeface="Times New Roman"/>
                      </a:endParaRPr>
                    </a:p>
                  </a:txBody>
                  <a:tcPr/>
                </a:tc>
                <a:extLst>
                  <a:ext uri="{0D108BD9-81ED-4DB2-BD59-A6C34878D82A}">
                    <a16:rowId xmlns:a16="http://schemas.microsoft.com/office/drawing/2014/main" val="113678021"/>
                  </a:ext>
                </a:extLst>
              </a:tr>
              <a:tr h="608379">
                <a:tc>
                  <a:txBody>
                    <a:bodyPr/>
                    <a:lstStyle/>
                    <a:p>
                      <a:pPr lvl="0">
                        <a:buNone/>
                      </a:pPr>
                      <a:r>
                        <a:rPr lang="en-US" sz="1800" b="1" dirty="0">
                          <a:latin typeface="Times New Roman"/>
                        </a:rPr>
                        <a:t>March 2026</a:t>
                      </a:r>
                    </a:p>
                  </a:txBody>
                  <a:tcPr/>
                </a:tc>
                <a:tc>
                  <a:txBody>
                    <a:bodyPr/>
                    <a:lstStyle/>
                    <a:p>
                      <a:pPr lvl="0">
                        <a:buNone/>
                      </a:pPr>
                      <a:r>
                        <a:rPr lang="en-US" sz="1800" b="0" i="0" u="none" strike="noStrike" noProof="0" dirty="0">
                          <a:solidFill>
                            <a:srgbClr val="000000"/>
                          </a:solidFill>
                          <a:latin typeface="Times New Roman"/>
                        </a:rPr>
                        <a:t>Development of a four-year Regional BH Plan in accordance with identified priorities.</a:t>
                      </a:r>
                      <a:endParaRPr lang="en-US" sz="1800" b="0" dirty="0">
                        <a:latin typeface="Times New Roman"/>
                      </a:endParaRPr>
                    </a:p>
                  </a:txBody>
                  <a:tcPr/>
                </a:tc>
                <a:extLst>
                  <a:ext uri="{0D108BD9-81ED-4DB2-BD59-A6C34878D82A}">
                    <a16:rowId xmlns:a16="http://schemas.microsoft.com/office/drawing/2014/main" val="3783517536"/>
                  </a:ext>
                </a:extLst>
              </a:tr>
              <a:tr h="349494">
                <a:tc>
                  <a:txBody>
                    <a:bodyPr/>
                    <a:lstStyle/>
                    <a:p>
                      <a:pPr lvl="0">
                        <a:buNone/>
                      </a:pPr>
                      <a:r>
                        <a:rPr lang="en-US" sz="1800" b="1" dirty="0">
                          <a:latin typeface="Times New Roman"/>
                        </a:rPr>
                        <a:t>April 2026</a:t>
                      </a:r>
                    </a:p>
                  </a:txBody>
                  <a:tcPr/>
                </a:tc>
                <a:tc>
                  <a:txBody>
                    <a:bodyPr/>
                    <a:lstStyle/>
                    <a:p>
                      <a:pPr lvl="0">
                        <a:buNone/>
                      </a:pPr>
                      <a:r>
                        <a:rPr lang="en-US" sz="1800" b="0" i="0" u="none" strike="noStrike" noProof="0" dirty="0">
                          <a:solidFill>
                            <a:srgbClr val="000000"/>
                          </a:solidFill>
                          <a:latin typeface="Times New Roman"/>
                        </a:rPr>
                        <a:t>Regional Plan approval at local level.</a:t>
                      </a:r>
                      <a:endParaRPr lang="en-US" sz="1800" b="0" dirty="0">
                        <a:latin typeface="Times New Roman"/>
                      </a:endParaRPr>
                    </a:p>
                  </a:txBody>
                  <a:tcPr/>
                </a:tc>
                <a:extLst>
                  <a:ext uri="{0D108BD9-81ED-4DB2-BD59-A6C34878D82A}">
                    <a16:rowId xmlns:a16="http://schemas.microsoft.com/office/drawing/2014/main" val="1183447746"/>
                  </a:ext>
                </a:extLst>
              </a:tr>
              <a:tr h="349494">
                <a:tc>
                  <a:txBody>
                    <a:bodyPr/>
                    <a:lstStyle/>
                    <a:p>
                      <a:pPr lvl="0">
                        <a:buNone/>
                      </a:pPr>
                      <a:r>
                        <a:rPr lang="en-US" sz="1800" b="1" dirty="0">
                          <a:latin typeface="Times New Roman"/>
                        </a:rPr>
                        <a:t>May 2026</a:t>
                      </a:r>
                    </a:p>
                  </a:txBody>
                  <a:tcPr/>
                </a:tc>
                <a:tc>
                  <a:txBody>
                    <a:bodyPr/>
                    <a:lstStyle/>
                    <a:p>
                      <a:pPr lvl="0">
                        <a:buNone/>
                      </a:pPr>
                      <a:r>
                        <a:rPr lang="en-US" sz="1800" b="0" i="0" u="none" strike="noStrike" noProof="0" dirty="0">
                          <a:solidFill>
                            <a:srgbClr val="000000"/>
                          </a:solidFill>
                          <a:latin typeface="Times New Roman"/>
                        </a:rPr>
                        <a:t>Regional Plan approval at State level.</a:t>
                      </a:r>
                      <a:endParaRPr lang="en-US" sz="1800" b="0" dirty="0">
                        <a:latin typeface="Times New Roman"/>
                      </a:endParaRPr>
                    </a:p>
                  </a:txBody>
                  <a:tcPr/>
                </a:tc>
                <a:extLst>
                  <a:ext uri="{0D108BD9-81ED-4DB2-BD59-A6C34878D82A}">
                    <a16:rowId xmlns:a16="http://schemas.microsoft.com/office/drawing/2014/main" val="1640366971"/>
                  </a:ext>
                </a:extLst>
              </a:tr>
              <a:tr h="440104">
                <a:tc>
                  <a:txBody>
                    <a:bodyPr/>
                    <a:lstStyle/>
                    <a:p>
                      <a:pPr lvl="0">
                        <a:buNone/>
                      </a:pPr>
                      <a:r>
                        <a:rPr lang="en-US" sz="1800" b="1" dirty="0">
                          <a:latin typeface="Times New Roman"/>
                        </a:rPr>
                        <a:t>June 2026</a:t>
                      </a:r>
                    </a:p>
                  </a:txBody>
                  <a:tcPr/>
                </a:tc>
                <a:tc>
                  <a:txBody>
                    <a:bodyPr/>
                    <a:lstStyle/>
                    <a:p>
                      <a:pPr lvl="0">
                        <a:buNone/>
                      </a:pPr>
                      <a:r>
                        <a:rPr lang="en-US" sz="1800" b="0" i="0" u="none" strike="noStrike" noProof="0" dirty="0">
                          <a:solidFill>
                            <a:srgbClr val="000000"/>
                          </a:solidFill>
                          <a:latin typeface="Times New Roman"/>
                        </a:rPr>
                        <a:t>Submission/posting of officially approved Regional Plan.</a:t>
                      </a:r>
                      <a:endParaRPr lang="en-US" sz="1800" b="0" dirty="0">
                        <a:latin typeface="Times New Roman"/>
                      </a:endParaRPr>
                    </a:p>
                  </a:txBody>
                  <a:tcPr/>
                </a:tc>
                <a:extLst>
                  <a:ext uri="{0D108BD9-81ED-4DB2-BD59-A6C34878D82A}">
                    <a16:rowId xmlns:a16="http://schemas.microsoft.com/office/drawing/2014/main" val="102699095"/>
                  </a:ext>
                </a:extLst>
              </a:tr>
              <a:tr h="608379">
                <a:tc>
                  <a:txBody>
                    <a:bodyPr/>
                    <a:lstStyle/>
                    <a:p>
                      <a:pPr lvl="0">
                        <a:buNone/>
                      </a:pPr>
                      <a:r>
                        <a:rPr lang="en-US" sz="1800" b="1" dirty="0">
                          <a:latin typeface="Times New Roman"/>
                        </a:rPr>
                        <a:t>July 2026 +</a:t>
                      </a:r>
                    </a:p>
                  </a:txBody>
                  <a:tcPr/>
                </a:tc>
                <a:tc>
                  <a:txBody>
                    <a:bodyPr/>
                    <a:lstStyle/>
                    <a:p>
                      <a:pPr lvl="0">
                        <a:buNone/>
                      </a:pPr>
                      <a:r>
                        <a:rPr lang="en-US" sz="1800" b="0" i="0" u="none" strike="noStrike" noProof="0" dirty="0">
                          <a:solidFill>
                            <a:srgbClr val="000000"/>
                          </a:solidFill>
                          <a:latin typeface="Times New Roman"/>
                        </a:rPr>
                        <a:t>Formal allowance to apply for State BH Funds in accordance with Regional BH Plan.</a:t>
                      </a:r>
                      <a:endParaRPr lang="en-US" sz="1800" b="0" dirty="0">
                        <a:latin typeface="Times New Roman"/>
                      </a:endParaRPr>
                    </a:p>
                  </a:txBody>
                  <a:tcPr/>
                </a:tc>
                <a:extLst>
                  <a:ext uri="{0D108BD9-81ED-4DB2-BD59-A6C34878D82A}">
                    <a16:rowId xmlns:a16="http://schemas.microsoft.com/office/drawing/2014/main" val="1151735175"/>
                  </a:ext>
                </a:extLst>
              </a:tr>
            </a:tbl>
          </a:graphicData>
        </a:graphic>
      </p:graphicFrame>
    </p:spTree>
    <p:extLst>
      <p:ext uri="{BB962C8B-B14F-4D97-AF65-F5344CB8AC3E}">
        <p14:creationId xmlns:p14="http://schemas.microsoft.com/office/powerpoint/2010/main" val="2679695221"/>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9CA71-ACFA-46CC-8E61-4A5AB670DDE8}">
  <ds:schemaRefs>
    <ds:schemaRef ds:uri="71af3243-3dd4-4a8d-8c0d-dd76da1f02a5"/>
    <ds:schemaRef ds:uri="http://purl.org/dc/dcmitype/"/>
    <ds:schemaRef ds:uri="http://schemas.openxmlformats.org/package/2006/metadata/core-properties"/>
    <ds:schemaRef ds:uri="http://schemas.microsoft.com/sharepoint/v3"/>
    <ds:schemaRef ds:uri="http://schemas.microsoft.com/office/infopath/2007/PartnerControl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230e9df3-be65-4c73-a93b-d1236ebd677e"/>
    <ds:schemaRef ds:uri="16c05727-aa75-4e4a-9b5f-8a80a1165891"/>
  </ds:schemaRefs>
</ds:datastoreItem>
</file>

<file path=customXml/itemProps2.xml><?xml version="1.0" encoding="utf-8"?>
<ds:datastoreItem xmlns:ds="http://schemas.openxmlformats.org/officeDocument/2006/customXml" ds:itemID="{BF10C717-93EF-4D86-BF6E-244725B73F0A}">
  <ds:schemaRefs>
    <ds:schemaRef ds:uri="http://schemas.microsoft.com/sharepoint/v3/contenttype/forms"/>
  </ds:schemaRefs>
</ds:datastoreItem>
</file>

<file path=customXml/itemProps3.xml><?xml version="1.0" encoding="utf-8"?>
<ds:datastoreItem xmlns:ds="http://schemas.openxmlformats.org/officeDocument/2006/customXml" ds:itemID="{199F7478-D48A-4FC3-A70B-05B70427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TotalTime>
  <Words>507</Words>
  <Application>Microsoft Office PowerPoint</Application>
  <PresentationFormat>Widescreen</PresentationFormat>
  <Paragraphs>37</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Arial</vt:lpstr>
      <vt:lpstr>Neue Haas Grotesk Text Pro</vt:lpstr>
      <vt:lpstr>Rockwell Nova Light</vt:lpstr>
      <vt:lpstr>Symbol</vt:lpstr>
      <vt:lpstr>Times New Roman</vt:lpstr>
      <vt:lpstr>Helena</vt:lpstr>
      <vt:lpstr>Region One Youth Behavioral Health Workshop</vt:lpstr>
      <vt:lpstr>Senate Bill One (SB1)  Establishes a BH Trust Fund with a $1 billon targeted investment. Establishes a BH Program Fund subject to appropriation by the Legislature for uses such as services, infrastructure, and workforce development, along with implementation of regional BH plans throughout the State.  Senate Bill Three (SB3 /  “BHRIA”)  Establishes a State Executive Committee to designate regions, coordinate statewide reform efforts through a regionalized approach based upon regional needs assessments, reviews/approves/monitors regional plans, develops a funding strategy, and develops an overall project management plan under the HCA.  </vt:lpstr>
      <vt:lpstr>Where do things stand today? </vt:lpstr>
      <vt:lpstr>Region One: Roadmap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N. Romero</dc:creator>
  <cp:lastModifiedBy>Jennifer N. Romero</cp:lastModifiedBy>
  <cp:revision>591</cp:revision>
  <dcterms:created xsi:type="dcterms:W3CDTF">2025-12-11T17:50:07Z</dcterms:created>
  <dcterms:modified xsi:type="dcterms:W3CDTF">2026-03-23T15:50:04Z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